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presProps.xml" ContentType="application/vnd.openxmlformats-officedocument.presentationml.presProps+xml"/>
  <Override PartName="/ppt/slides/slide12.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3.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notesSlides/notesSlide13.xml" ContentType="application/vnd.openxmlformats-officedocument.presentationml.notesSlide+xml"/>
  <Override PartName="/ppt/notesSlides/notesSlide1.xml" ContentType="application/vnd.openxmlformats-officedocument.presentationml.notesSlide+xml"/>
  <Override PartName="/ppt/notesSlides/notesSlide4.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3.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12192000" cy="6858000"/>
  <p:notesSz cx="6858000" cy="121920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lang="en-US" sz="1800" b="0" u="none" strike="noStrike">
                <a:solidFill>
                  <a:schemeClr val="dk1"/>
                </a:solidFill>
                <a:effectLst/>
                <a:uFillTx/>
                <a:latin typeface="Calibri"/>
              </a:rPr>
              <a:t>Click to move the slide</a:t>
            </a:r>
            <a:endParaRPr lang="en-US" sz="1800" b="0" u="none" strike="noStrike">
              <a:solidFill>
                <a:schemeClr val="dk1"/>
              </a:solidFill>
              <a:effectLst/>
              <a:uFillTx/>
              <a:latin typeface="Calibri"/>
            </a:endParaRPr>
          </a:p>
        </p:txBody>
      </p:sp>
      <p:sp>
        <p:nvSpPr>
          <p:cNvPr id="5"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indent="0">
              <a:buNone/>
            </a:pPr>
            <a:r>
              <a:rPr lang="en-US" sz="2000" b="0" u="none" strike="noStrike">
                <a:solidFill>
                  <a:srgbClr val="000000"/>
                </a:solidFill>
                <a:effectLst/>
                <a:uFillTx/>
                <a:latin typeface="Arial"/>
              </a:rPr>
              <a:t>Click to edit the notes format</a:t>
            </a:r>
            <a:endParaRPr lang="en-US" sz="2000" b="0" u="none" strike="noStrike">
              <a:solidFill>
                <a:srgbClr val="000000"/>
              </a:solidFill>
              <a:effectLst/>
              <a:uFillTx/>
              <a:latin typeface="Arial"/>
            </a:endParaRPr>
          </a:p>
        </p:txBody>
      </p:sp>
      <p:sp>
        <p:nvSpPr>
          <p:cNvPr id="6"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lang="en-US" sz="1400" b="0" u="none" strike="noStrike">
                <a:solidFill>
                  <a:srgbClr val="000000"/>
                </a:solidFill>
                <a:effectLst/>
                <a:uFillTx/>
                <a:latin typeface="Times New Roman"/>
              </a:rPr>
              <a:t> </a:t>
            </a:r>
            <a:endParaRPr lang="en-US" sz="1400" b="0" u="none" strike="noStrike">
              <a:solidFill>
                <a:srgbClr val="000000"/>
              </a:solidFill>
              <a:effectLst/>
              <a:uFillTx/>
              <a:latin typeface="Times New Roman"/>
            </a:endParaRPr>
          </a:p>
        </p:txBody>
      </p:sp>
      <p:sp>
        <p:nvSpPr>
          <p:cNvPr id="7"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lang="en-US" sz="1400" b="0" u="none" strike="noStrike">
                <a:solidFill>
                  <a:srgbClr val="000000"/>
                </a:solidFill>
                <a:effectLst/>
                <a:uFillTx/>
                <a:latin typeface="Times New Roman"/>
              </a:defRPr>
            </a:lvl1pPr>
          </a:lstStyle>
          <a:p>
            <a:pPr indent="0" algn="r">
              <a:buNone/>
            </a:pPr>
            <a:r>
              <a:rPr lang="en-US" sz="1400" b="0" u="none" strike="noStrike">
                <a:solidFill>
                  <a:srgbClr val="000000"/>
                </a:solidFill>
                <a:effectLst/>
                <a:uFillTx/>
                <a:latin typeface="Times New Roman"/>
              </a:rPr>
              <a:t> </a:t>
            </a:r>
            <a:endParaRPr lang="en-US" sz="1400" b="0" u="none" strike="noStrike">
              <a:solidFill>
                <a:srgbClr val="000000"/>
              </a:solidFill>
              <a:effectLst/>
              <a:uFillTx/>
              <a:latin typeface="Times New Roman"/>
            </a:endParaRPr>
          </a:p>
        </p:txBody>
      </p:sp>
      <p:sp>
        <p:nvSpPr>
          <p:cNvPr id="8"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 </a:t>
            </a:r>
            <a:endParaRPr lang="en-US" sz="1400" b="0" u="none" strike="noStrike">
              <a:solidFill>
                <a:srgbClr val="000000"/>
              </a:solidFill>
              <a:effectLst/>
              <a:uFillTx/>
              <a:latin typeface="Times New Roman"/>
            </a:endParaRPr>
          </a:p>
        </p:txBody>
      </p:sp>
      <p:sp>
        <p:nvSpPr>
          <p:cNvPr id="9"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lang="en-US" sz="1400" b="0" u="none" strike="noStrike">
                <a:solidFill>
                  <a:srgbClr val="000000"/>
                </a:solidFill>
                <a:effectLst/>
                <a:uFillTx/>
                <a:latin typeface="Times New Roman"/>
              </a:defRPr>
            </a:lvl1pPr>
          </a:lstStyle>
          <a:p>
            <a:pPr indent="0" algn="r">
              <a:buNone/>
            </a:pPr>
            <a:fld id="{ADBBDD2F-1AAC-46E1-B987-EA5DDB41B668}" type="slidenum">
              <a:rPr lang="en-US" sz="1400" b="0" u="none" strike="noStrike">
                <a:solidFill>
                  <a:srgbClr val="000000"/>
                </a:solidFill>
                <a:effectLst/>
                <a:uFillTx/>
                <a:latin typeface="Times New Roman"/>
              </a:rPr>
              <a:t>1</a:t>
            </a:fld>
            <a:endParaRPr lang="en-US"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type="sldImg"/>
          </p:nvPr>
        </p:nvSpPr>
        <p:spPr>
          <a:xfrm>
            <a:off x="685800" y="1143000"/>
            <a:ext cx="5486040" cy="3085920"/>
          </a:xfrm>
          <a:prstGeom prst="rect">
            <a:avLst/>
          </a:prstGeom>
          <a:ln w="0">
            <a:noFill/>
          </a:ln>
        </p:spPr>
      </p:sp>
      <p:sp>
        <p:nvSpPr>
          <p:cNvPr id="180"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Slide di apertura. Presentarsi brevemente, poi introdurre il filo conduttore: IPv6 non è più una migrazione facoltativa, ma l'infrastruttura su cui si gioca la prossima generazione di servizi, streaming incluso.</a:t>
            </a:r>
            <a:endParaRPr lang="en-US" sz="2000" b="0" u="none" strike="noStrike">
              <a:solidFill>
                <a:srgbClr val="000000"/>
              </a:solidFill>
              <a:effectLst/>
              <a:uFillTx/>
              <a:latin typeface="Arial"/>
            </a:endParaRPr>
          </a:p>
        </p:txBody>
      </p:sp>
      <p:sp>
        <p:nvSpPr>
          <p:cNvPr id="181" name="PlaceHolder 3"/>
          <p:cNvSpPr>
            <a:spLocks noGrp="1"/>
          </p:cNvSpPr>
          <p:nvPr>
            <p:ph type="sldNum" idx="4"/>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041D56F8-516D-4841-A97D-24B08CFC85C2}"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PlaceHolder 1"/>
          <p:cNvSpPr>
            <a:spLocks noGrp="1"/>
          </p:cNvSpPr>
          <p:nvPr>
            <p:ph type="sldImg"/>
          </p:nvPr>
        </p:nvSpPr>
        <p:spPr>
          <a:xfrm>
            <a:off x="685800" y="1143000"/>
            <a:ext cx="5486040" cy="3085920"/>
          </a:xfrm>
          <a:prstGeom prst="rect">
            <a:avLst/>
          </a:prstGeom>
          <a:ln w="0">
            <a:noFill/>
          </a:ln>
        </p:spPr>
      </p:sp>
      <p:sp>
        <p:nvSpPr>
          <p:cNvPr id="183"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lang="en-US" sz="1800" b="0" u="none" strike="noStrike">
              <a:solidFill>
                <a:srgbClr val="000000"/>
              </a:solidFill>
              <a:effectLst/>
              <a:uFillTx/>
              <a:latin typeface="Arial"/>
            </a:endParaRPr>
          </a:p>
        </p:txBody>
      </p:sp>
      <p:sp>
        <p:nvSpPr>
          <p:cNvPr id="184" name="PlaceHolder 3"/>
          <p:cNvSpPr>
            <a:spLocks noGrp="1"/>
          </p:cNvSpPr>
          <p:nvPr>
            <p:ph type="sldNum" idx="5"/>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592627F5-8195-46FF-9CFD-3635658F5ECA}"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PlaceHolder 1"/>
          <p:cNvSpPr>
            <a:spLocks noGrp="1"/>
          </p:cNvSpPr>
          <p:nvPr>
            <p:ph type="sldImg"/>
          </p:nvPr>
        </p:nvSpPr>
        <p:spPr>
          <a:xfrm>
            <a:off x="685800" y="1143000"/>
            <a:ext cx="5486040" cy="3085920"/>
          </a:xfrm>
          <a:prstGeom prst="rect">
            <a:avLst/>
          </a:prstGeom>
          <a:ln w="0">
            <a:noFill/>
          </a:ln>
        </p:spPr>
      </p:sp>
      <p:sp>
        <p:nvSpPr>
          <p:cNvPr id="186"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lang="en-US" sz="1800" b="0" u="none" strike="noStrike">
              <a:solidFill>
                <a:srgbClr val="000000"/>
              </a:solidFill>
              <a:effectLst/>
              <a:uFillTx/>
              <a:latin typeface="Arial"/>
            </a:endParaRPr>
          </a:p>
        </p:txBody>
      </p:sp>
      <p:sp>
        <p:nvSpPr>
          <p:cNvPr id="187" name="PlaceHolder 3"/>
          <p:cNvSpPr>
            <a:spLocks noGrp="1"/>
          </p:cNvSpPr>
          <p:nvPr>
            <p:ph type="sldNum" idx="6"/>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49D19877-6B1C-42BF-908D-8FACE87DDD84}"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type="sldImg"/>
          </p:nvPr>
        </p:nvSpPr>
        <p:spPr>
          <a:xfrm>
            <a:off x="685800" y="1143000"/>
            <a:ext cx="5486040" cy="3085920"/>
          </a:xfrm>
          <a:prstGeom prst="rect">
            <a:avLst/>
          </a:prstGeom>
          <a:ln w="0">
            <a:noFill/>
          </a:ln>
        </p:spPr>
      </p:sp>
      <p:sp>
        <p:nvSpPr>
          <p:cNvPr id="189"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Fonti: Google IPv6 statistics (28 marzo 2026); Internet Society Pulse / APNIC Labs; Cloudflare Radar. AWS CloudFront dual-stack: documentazione AWS, default dal 2016. Apple: dal 1 giugno 2016 (annunciato </a:t>
            </a:r>
            <a:r>
              <a:rPr lang="en-US" sz="2000" b="0" u="none" strike="noStrike">
                <a:solidFill>
                  <a:srgbClr val="000000"/>
                </a:solidFill>
                <a:effectLst/>
                <a:uFillTx/>
                <a:latin typeface="Arial"/>
              </a:rPr>
              <a:t>WWDC 2015) le app inviate all'App Store devono funzionare correttamente su reti IPv6-only (es. T-Mobile USA) — è un requisito di compatibilità per gli sviluppatori, NON significa che serva IPv6 per usare i servizi </a:t>
            </a:r>
            <a:r>
              <a:rPr lang="en-US" sz="2000" b="0" u="none" strike="noStrike">
                <a:solidFill>
                  <a:srgbClr val="000000"/>
                </a:solidFill>
                <a:effectLst/>
                <a:uFillTx/>
                <a:latin typeface="Arial"/>
              </a:rPr>
              <a:t>Apple. Meta: il backbone interno dei data center è IPv6-only, ma l'accesso utente a Facebook/Instagram resta dual-stack. Microsoft: stesso discorso per il backbone interno di Azure dal 2019. Nessuno di questi </a:t>
            </a:r>
            <a:r>
              <a:rPr lang="en-US" sz="2000" b="0" u="none" strike="noStrike">
                <a:solidFill>
                  <a:srgbClr val="000000"/>
                </a:solidFill>
                <a:effectLst/>
                <a:uFillTx/>
                <a:latin typeface="Arial"/>
              </a:rPr>
              <a:t>quattro casi limita l'accesso IPv4 per l'utente finale — è un impegno lato infrastruttura propria, non un requisito d'accesso. Verificare comunque i valori percentuali più recenti prima dell'evento.</a:t>
            </a:r>
            <a:endParaRPr lang="en-US" sz="2000" b="0" u="none" strike="noStrike">
              <a:solidFill>
                <a:srgbClr val="000000"/>
              </a:solidFill>
              <a:effectLst/>
              <a:uFillTx/>
              <a:latin typeface="Arial"/>
            </a:endParaRPr>
          </a:p>
        </p:txBody>
      </p:sp>
      <p:sp>
        <p:nvSpPr>
          <p:cNvPr id="190" name="PlaceHolder 3"/>
          <p:cNvSpPr>
            <a:spLocks noGrp="1"/>
          </p:cNvSpPr>
          <p:nvPr>
            <p:ph type="sldNum" idx="7"/>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A85A358A-EBA1-449E-AF63-DA45C1525BF2}"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PlaceHolder 1"/>
          <p:cNvSpPr>
            <a:spLocks noGrp="1"/>
          </p:cNvSpPr>
          <p:nvPr>
            <p:ph type="sldImg"/>
          </p:nvPr>
        </p:nvSpPr>
        <p:spPr>
          <a:xfrm>
            <a:off x="685800" y="1143000"/>
            <a:ext cx="5486040" cy="3085920"/>
          </a:xfrm>
          <a:prstGeom prst="rect">
            <a:avLst/>
          </a:prstGeom>
          <a:ln w="0">
            <a:noFill/>
          </a:ln>
        </p:spPr>
      </p:sp>
      <p:sp>
        <p:nvSpPr>
          <p:cNvPr id="192"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Sky Italia e Fastweb: stima APNIC citata in RIPE Labs, "IPv6, 10 Years Out: An Analysis in Users, Tables, and Traffic" (dati al 30 giugno 2022) — verificare comunque il valore Fastweb con dati aggiornati, perché la community tecnica riporta che il tunnel 6rd storico potrebbe non essere più attivo di default. Per WindTre, Vodafone e TIM non ho trovato una fonte ufficiale con un numero affidabile: meglio l'affermazione qualitativa che una percentuale non verificata. Media Italia 2026: Internet Society Pulse. Prima dell'evento, un controllo su stats.labs.apnic.net o radar.cloudflare.com/adoption-and-usage per ASN dei singoli operatori darebbe numeri di prima mano.</a:t>
            </a:r>
            <a:endParaRPr lang="en-US" sz="2000" b="0" u="none" strike="noStrike">
              <a:solidFill>
                <a:srgbClr val="000000"/>
              </a:solidFill>
              <a:effectLst/>
              <a:uFillTx/>
              <a:latin typeface="Arial"/>
            </a:endParaRPr>
          </a:p>
        </p:txBody>
      </p:sp>
      <p:sp>
        <p:nvSpPr>
          <p:cNvPr id="193" name="PlaceHolder 3"/>
          <p:cNvSpPr>
            <a:spLocks noGrp="1"/>
          </p:cNvSpPr>
          <p:nvPr>
            <p:ph type="sldNum" idx="8"/>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F69BEA8F-46F0-40AE-99C6-E72FC85E14D8}"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PlaceHolder 1"/>
          <p:cNvSpPr>
            <a:spLocks noGrp="1"/>
          </p:cNvSpPr>
          <p:nvPr>
            <p:ph type="sldImg"/>
          </p:nvPr>
        </p:nvSpPr>
        <p:spPr>
          <a:xfrm>
            <a:off x="685800" y="1143000"/>
            <a:ext cx="5486040" cy="3085920"/>
          </a:xfrm>
          <a:prstGeom prst="rect">
            <a:avLst/>
          </a:prstGeom>
          <a:ln w="0">
            <a:noFill/>
          </a:ln>
        </p:spPr>
      </p:sp>
      <p:sp>
        <p:nvSpPr>
          <p:cNvPr id="195"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lang="en-US" sz="1800" b="0" u="none" strike="noStrike">
              <a:solidFill>
                <a:srgbClr val="000000"/>
              </a:solidFill>
              <a:effectLst/>
              <a:uFillTx/>
              <a:latin typeface="Arial"/>
            </a:endParaRPr>
          </a:p>
        </p:txBody>
      </p:sp>
      <p:sp>
        <p:nvSpPr>
          <p:cNvPr id="196" name="PlaceHolder 3"/>
          <p:cNvSpPr>
            <a:spLocks noGrp="1"/>
          </p:cNvSpPr>
          <p:nvPr>
            <p:ph type="sldNum" idx="9"/>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7D4663CC-C068-4A64-A768-7409DA06E9B9}"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PlaceHolder 1"/>
          <p:cNvSpPr>
            <a:spLocks noGrp="1"/>
          </p:cNvSpPr>
          <p:nvPr>
            <p:ph type="sldImg"/>
          </p:nvPr>
        </p:nvSpPr>
        <p:spPr>
          <a:xfrm>
            <a:off x="685800" y="1143000"/>
            <a:ext cx="5486040" cy="3085920"/>
          </a:xfrm>
          <a:prstGeom prst="rect">
            <a:avLst/>
          </a:prstGeom>
          <a:ln w="0">
            <a:noFill/>
          </a:ln>
        </p:spPr>
      </p:sp>
      <p:sp>
        <p:nvSpPr>
          <p:cNvPr id="198"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Fonti: MIX Annual Report 2024 e 2025, comunicati stampa MIX (25° anniversario, gennaio 2025), presentazione ITNOG3 2017, MIX </a:t>
            </a:r>
            <a:r>
              <a:rPr lang="en-US" sz="2000" b="0" u="none" strike="noStrike">
                <a:solidFill>
                  <a:srgbClr val="000000"/>
                </a:solidFill>
                <a:effectLst/>
                <a:uFillTx/>
                <a:latin typeface="Arial"/>
              </a:rPr>
              <a:t>Report 2009, RIPE49 (2004). Numeri ufficiali MIX, verificati. Per Namex: capacità cumulativa porte ~7,4 Tbps, ~197 membri </a:t>
            </a:r>
            <a:r>
              <a:rPr lang="en-US" sz="2000" b="0" u="none" strike="noStrike">
                <a:solidFill>
                  <a:srgbClr val="000000"/>
                </a:solidFill>
                <a:effectLst/>
                <a:uFillTx/>
                <a:latin typeface="Arial"/>
              </a:rPr>
              <a:t>(PeeringDB, dati 2026) — se hai anche qui una serie storica di traffico reale, sostituisce volentieri il solo dato di capacità.</a:t>
            </a:r>
            <a:endParaRPr lang="en-US" sz="2000" b="0" u="none" strike="noStrike">
              <a:solidFill>
                <a:srgbClr val="000000"/>
              </a:solidFill>
              <a:effectLst/>
              <a:uFillTx/>
              <a:latin typeface="Arial"/>
            </a:endParaRPr>
          </a:p>
        </p:txBody>
      </p:sp>
      <p:sp>
        <p:nvSpPr>
          <p:cNvPr id="199" name="PlaceHolder 3"/>
          <p:cNvSpPr>
            <a:spLocks noGrp="1"/>
          </p:cNvSpPr>
          <p:nvPr>
            <p:ph type="sldNum" idx="10"/>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6C10A734-85E7-4089-A114-A99F2369045F}"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PlaceHolder 1"/>
          <p:cNvSpPr>
            <a:spLocks noGrp="1"/>
          </p:cNvSpPr>
          <p:nvPr>
            <p:ph type="sldImg"/>
          </p:nvPr>
        </p:nvSpPr>
        <p:spPr>
          <a:xfrm>
            <a:off x="685800" y="1143000"/>
            <a:ext cx="5486040" cy="3085920"/>
          </a:xfrm>
          <a:prstGeom prst="rect">
            <a:avLst/>
          </a:prstGeom>
          <a:ln w="0">
            <a:noFill/>
          </a:ln>
        </p:spPr>
      </p:sp>
      <p:sp>
        <p:nvSpPr>
          <p:cNvPr id="201"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Fonte: Flavio Luciani (CTO Namex), "Namex Steps Into the Terabit Era", RIPE Labs, 16 </a:t>
            </a:r>
            <a:r>
              <a:rPr lang="en-US" sz="2000" b="0" u="none" strike="noStrike">
                <a:solidFill>
                  <a:srgbClr val="000000"/>
                </a:solidFill>
                <a:effectLst/>
                <a:uFillTx/>
                <a:latin typeface="Arial"/>
              </a:rPr>
              <a:t>gennaio 2025 (labs.ripe.net). Dati ufficiali Namex, con grafici RRD/monitoring citati </a:t>
            </a:r>
            <a:r>
              <a:rPr lang="en-US" sz="2000" b="0" u="none" strike="noStrike">
                <a:solidFill>
                  <a:srgbClr val="000000"/>
                </a:solidFill>
                <a:effectLst/>
                <a:uFillTx/>
                <a:latin typeface="Arial"/>
              </a:rPr>
              <a:t>nell'articolo originale.</a:t>
            </a:r>
            <a:endParaRPr lang="en-US" sz="2000" b="0" u="none" strike="noStrike">
              <a:solidFill>
                <a:srgbClr val="000000"/>
              </a:solidFill>
              <a:effectLst/>
              <a:uFillTx/>
              <a:latin typeface="Arial"/>
            </a:endParaRPr>
          </a:p>
        </p:txBody>
      </p:sp>
      <p:sp>
        <p:nvSpPr>
          <p:cNvPr id="202" name="PlaceHolder 3"/>
          <p:cNvSpPr>
            <a:spLocks noGrp="1"/>
          </p:cNvSpPr>
          <p:nvPr>
            <p:ph type="sldNum" idx="11"/>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CD4CABF2-7E8D-4332-84E6-761B3A9A3E3F}"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PlaceHolder 1"/>
          <p:cNvSpPr>
            <a:spLocks noGrp="1"/>
          </p:cNvSpPr>
          <p:nvPr>
            <p:ph type="sldImg"/>
          </p:nvPr>
        </p:nvSpPr>
        <p:spPr>
          <a:xfrm>
            <a:off x="685800" y="1143000"/>
            <a:ext cx="5486040" cy="3085920"/>
          </a:xfrm>
          <a:prstGeom prst="rect">
            <a:avLst/>
          </a:prstGeom>
          <a:ln w="0">
            <a:noFill/>
          </a:ln>
        </p:spPr>
      </p:sp>
      <p:sp>
        <p:nvSpPr>
          <p:cNvPr id="204"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lang="en-US" sz="1800" b="0" u="none" strike="noStrike">
              <a:solidFill>
                <a:srgbClr val="000000"/>
              </a:solidFill>
              <a:effectLst/>
              <a:uFillTx/>
              <a:latin typeface="Arial"/>
            </a:endParaRPr>
          </a:p>
        </p:txBody>
      </p:sp>
      <p:sp>
        <p:nvSpPr>
          <p:cNvPr id="205" name="PlaceHolder 3"/>
          <p:cNvSpPr>
            <a:spLocks noGrp="1"/>
          </p:cNvSpPr>
          <p:nvPr>
            <p:ph type="sldNum" idx="12"/>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D5D001DF-F015-46C2-A022-9080FBE7419C}"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PlaceHolder 1"/>
          <p:cNvSpPr>
            <a:spLocks noGrp="1"/>
          </p:cNvSpPr>
          <p:nvPr>
            <p:ph type="sldImg"/>
          </p:nvPr>
        </p:nvSpPr>
        <p:spPr>
          <a:xfrm>
            <a:off x="685800" y="1143000"/>
            <a:ext cx="5486040" cy="3085920"/>
          </a:xfrm>
          <a:prstGeom prst="rect">
            <a:avLst/>
          </a:prstGeom>
          <a:ln w="0">
            <a:noFill/>
          </a:ln>
        </p:spPr>
      </p:sp>
      <p:sp>
        <p:nvSpPr>
          <p:cNvPr id="207"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Attenzione a non vendere SRv6 come "IPv6 più veloce": le misurazioni APNIC mostrano un gap di latenza IPv6 vs IPv4 di circa 1,4 ms in media a livello globale, dovuto più alla maturità del peering e delle cache CDN che al protocollo. Il valore di SRv6 sta nei quattro problemi sopra, non in un vantaggio di latenza intrinseco.</a:t>
            </a:r>
            <a:endParaRPr lang="en-US" sz="2000" b="0" u="none" strike="noStrike">
              <a:solidFill>
                <a:srgbClr val="000000"/>
              </a:solidFill>
              <a:effectLst/>
              <a:uFillTx/>
              <a:latin typeface="Arial"/>
            </a:endParaRPr>
          </a:p>
        </p:txBody>
      </p:sp>
      <p:sp>
        <p:nvSpPr>
          <p:cNvPr id="208" name="PlaceHolder 3"/>
          <p:cNvSpPr>
            <a:spLocks noGrp="1"/>
          </p:cNvSpPr>
          <p:nvPr>
            <p:ph type="sldNum" idx="13"/>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D21201C0-8740-4BE2-A990-79C6EFBB2628}"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PlaceHolder 1"/>
          <p:cNvSpPr>
            <a:spLocks noGrp="1"/>
          </p:cNvSpPr>
          <p:nvPr>
            <p:ph type="sldImg"/>
          </p:nvPr>
        </p:nvSpPr>
        <p:spPr>
          <a:xfrm>
            <a:off x="685800" y="1143000"/>
            <a:ext cx="5486040" cy="3085920"/>
          </a:xfrm>
          <a:prstGeom prst="rect">
            <a:avLst/>
          </a:prstGeom>
          <a:ln w="0">
            <a:noFill/>
          </a:ln>
        </p:spPr>
      </p:sp>
      <p:sp>
        <p:nvSpPr>
          <p:cNvPr id="210"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Nota tecnica per la sessione Q&amp;A: l'efficacia del Flow Label dipende da come lo stack IPv6 del client o del primo hop lo imposta — non tutti i sistemi operativi lo popolano in modo ben distribuito. Vale la pena verificare il comportamento reale sui router edge prima di contarci come unica leva di bilanciamento.</a:t>
            </a:r>
            <a:endParaRPr lang="en-US" sz="2000" b="0" u="none" strike="noStrike">
              <a:solidFill>
                <a:srgbClr val="000000"/>
              </a:solidFill>
              <a:effectLst/>
              <a:uFillTx/>
              <a:latin typeface="Arial"/>
            </a:endParaRPr>
          </a:p>
        </p:txBody>
      </p:sp>
      <p:sp>
        <p:nvSpPr>
          <p:cNvPr id="211" name="PlaceHolder 3"/>
          <p:cNvSpPr>
            <a:spLocks noGrp="1"/>
          </p:cNvSpPr>
          <p:nvPr>
            <p:ph type="sldNum" idx="14"/>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392F43F3-171F-4ACF-B37E-3598FE84279D}"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PlaceHolder 1"/>
          <p:cNvSpPr>
            <a:spLocks noGrp="1"/>
          </p:cNvSpPr>
          <p:nvPr>
            <p:ph type="sldImg"/>
          </p:nvPr>
        </p:nvSpPr>
        <p:spPr>
          <a:xfrm>
            <a:off x="685800" y="1143000"/>
            <a:ext cx="5486040" cy="3085920"/>
          </a:xfrm>
          <a:prstGeom prst="rect">
            <a:avLst/>
          </a:prstGeom>
          <a:ln w="0">
            <a:noFill/>
          </a:ln>
        </p:spPr>
      </p:sp>
      <p:sp>
        <p:nvSpPr>
          <p:cNvPr id="213"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Fonti: RFC 4890 ("Recommendations for Filtering ICMPv6 Messages in Firewalls") — il tipo 2 (Packet Too Big) non va mai filtrato, pena PMTUD "a buco nero"; caso reale documentato su signal.eu.org (Free, Francia, deployment 6rd). BCP38/RFC 2827: filtro sull'accesso, protegge il resto di Internet dai propri clienti. Il dato su traffico spoofato con IP altrui rientrato via transito/IX: Arjan Koopen, "BCP38 violation hunting as an IX member", NLNOG Day 2023 (AS49544). RPKI: copertura ROA IPv4/IPv6 da NIST RPKI Monitor (dati Q1 2026, riportati in ARIN57 "Routing Security Update"); adozione ROV per numero di AS (~21-33%) e per traffico (~70%) da Doug Madory/Kentik (NANOG 91, APRICOT 2025-2026) e SoK: An Introspective Analysis of RPKI Security (2024) — numeri che si muovono in fretta, verificare su rpki-monitor.antd.nist.gov prima dell'evento. RA Guard: RFC 6105, impatto scoped al dominio di broadcast locale, non di rete. Il collegamento a MIX/Namex e all'anycast riprende dati e concetti già mostrati nelle slide precedenti di questo deck.</a:t>
            </a:r>
            <a:endParaRPr lang="en-US" sz="2000" b="0" u="none" strike="noStrike">
              <a:solidFill>
                <a:srgbClr val="000000"/>
              </a:solidFill>
              <a:effectLst/>
              <a:uFillTx/>
              <a:latin typeface="Arial"/>
            </a:endParaRPr>
          </a:p>
        </p:txBody>
      </p:sp>
      <p:sp>
        <p:nvSpPr>
          <p:cNvPr id="214" name="PlaceHolder 3"/>
          <p:cNvSpPr>
            <a:spLocks noGrp="1"/>
          </p:cNvSpPr>
          <p:nvPr>
            <p:ph type="sldNum" idx="15"/>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BEEB39F4-78EF-4016-BE2A-297ADCB2CD84}"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PlaceHolder 1"/>
          <p:cNvSpPr>
            <a:spLocks noGrp="1"/>
          </p:cNvSpPr>
          <p:nvPr>
            <p:ph type="sldImg"/>
          </p:nvPr>
        </p:nvSpPr>
        <p:spPr>
          <a:xfrm>
            <a:off x="685800" y="1143000"/>
            <a:ext cx="5486040" cy="3085920"/>
          </a:xfrm>
          <a:prstGeom prst="rect">
            <a:avLst/>
          </a:prstGeom>
          <a:ln w="0">
            <a:noFill/>
          </a:ln>
        </p:spPr>
      </p:sp>
      <p:sp>
        <p:nvSpPr>
          <p:cNvPr id="216"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lang="en-US" sz="1800" b="0" u="none" strike="noStrike">
              <a:solidFill>
                <a:srgbClr val="000000"/>
              </a:solidFill>
              <a:effectLst/>
              <a:uFillTx/>
              <a:latin typeface="Arial"/>
            </a:endParaRPr>
          </a:p>
        </p:txBody>
      </p:sp>
      <p:sp>
        <p:nvSpPr>
          <p:cNvPr id="217" name="PlaceHolder 3"/>
          <p:cNvSpPr>
            <a:spLocks noGrp="1"/>
          </p:cNvSpPr>
          <p:nvPr>
            <p:ph type="sldNum" idx="16"/>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4FFC3AAF-400B-4877-8F4A-9CF81725CD50}"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8" name="PlaceHolder 1"/>
          <p:cNvSpPr>
            <a:spLocks noGrp="1"/>
          </p:cNvSpPr>
          <p:nvPr>
            <p:ph type="sldImg"/>
          </p:nvPr>
        </p:nvSpPr>
        <p:spPr>
          <a:xfrm>
            <a:off x="685800" y="1143000"/>
            <a:ext cx="5486040" cy="3085920"/>
          </a:xfrm>
          <a:prstGeom prst="rect">
            <a:avLst/>
          </a:prstGeom>
          <a:ln w="0">
            <a:noFill/>
          </a:ln>
        </p:spPr>
      </p:sp>
      <p:sp>
        <p:nvSpPr>
          <p:cNvPr id="219"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Chiudere lasciando spazio a domande tecniche mirate. Se il tempo stringe, rimandare le domande di dettaglio operativo (es. configurazioni specifiche) a un confronto individuale dopo l'evento.</a:t>
            </a:r>
            <a:endParaRPr lang="en-US" sz="2000" b="0" u="none" strike="noStrike">
              <a:solidFill>
                <a:srgbClr val="000000"/>
              </a:solidFill>
              <a:effectLst/>
              <a:uFillTx/>
              <a:latin typeface="Arial"/>
            </a:endParaRPr>
          </a:p>
        </p:txBody>
      </p:sp>
      <p:sp>
        <p:nvSpPr>
          <p:cNvPr id="220" name="PlaceHolder 3"/>
          <p:cNvSpPr>
            <a:spLocks noGrp="1"/>
          </p:cNvSpPr>
          <p:nvPr>
            <p:ph type="sldNum" idx="17"/>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03909CD1-94C7-4B60-A8E9-D71B0E6B179E}"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PlaceHolder 1"/>
          <p:cNvSpPr>
            <a:spLocks noGrp="1"/>
          </p:cNvSpPr>
          <p:nvPr>
            <p:ph type="sldImg"/>
          </p:nvPr>
        </p:nvSpPr>
        <p:spPr>
          <a:xfrm>
            <a:off x="685800" y="1143000"/>
            <a:ext cx="5486040" cy="3085920"/>
          </a:xfrm>
          <a:prstGeom prst="rect">
            <a:avLst/>
          </a:prstGeom>
          <a:ln w="0">
            <a:noFill/>
          </a:ln>
        </p:spPr>
      </p:sp>
      <p:sp>
        <p:nvSpPr>
          <p:cNvPr id="222"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Fonti: numero totale indirizzi IPv4 (2^32) e dimensione di un blocco /48 (2^80) sono calcoli diretti dallo spazio di indirizzamento, non stime. Piracy Shield: AGCOM, attivo dal 1 febbraio 2024, blocco IP/DNS entro 30 minuti dalla segnalazione (corrierecomunicazioni.it). Le sentenze TAR Lazio n. 13201 e 13202 del 17 luglio 2026 estendono i poteri di blocco a provider DNS e VPN esteri (smartworld.it). Caso di blocco collaterale su IP condivisi Cloudflare: ilsussidiario.net. Tono volutamente leggero per chiudere il talk — nessun contenuto qui è un how-to per eludere i controlli.</a:t>
            </a:r>
            <a:endParaRPr lang="en-US" sz="2000" b="0" u="none" strike="noStrike">
              <a:solidFill>
                <a:srgbClr val="000000"/>
              </a:solidFill>
              <a:effectLst/>
              <a:uFillTx/>
              <a:latin typeface="Arial"/>
            </a:endParaRPr>
          </a:p>
        </p:txBody>
      </p:sp>
      <p:sp>
        <p:nvSpPr>
          <p:cNvPr id="223" name="PlaceHolder 3"/>
          <p:cNvSpPr>
            <a:spLocks noGrp="1"/>
          </p:cNvSpPr>
          <p:nvPr>
            <p:ph type="sldNum" idx="18"/>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17C52FF8-E59A-4E0A-A006-C206CF84F278}"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spTree>
      <p:nvGrpSpPr>
        <p:cNvPr id="1" name=""/>
        <p:cNvGrpSpPr/>
        <p:nvPr/>
      </p:nvGrpSpPr>
      <p:grpSpPr>
        <a:xfrm>
          <a:off x="0" y="0"/>
          <a:ext cx="0" cy="0"/>
          <a:chOff x="0" y="0"/>
          <a:chExt cx="0" cy="0"/>
        </a:xfrm>
      </p:grpSpPr>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lang="en-US" sz="1800" b="0" u="none" strike="noStrike">
                <a:solidFill>
                  <a:schemeClr val="dk1"/>
                </a:solidFill>
                <a:effectLst/>
                <a:uFillTx/>
                <a:latin typeface="Calibri"/>
              </a:rPr>
              <a:t>Click to edit the title text format</a:t>
            </a:r>
            <a:endParaRPr lang="en-US" sz="1800" b="0" u="none" strike="noStrike">
              <a:solidFill>
                <a:schemeClr val="dk1"/>
              </a:solidFill>
              <a:effectLst/>
              <a:uFillTx/>
              <a:latin typeface="Calibri"/>
            </a:endParaRPr>
          </a:p>
        </p:txBody>
      </p:sp>
      <p:sp>
        <p:nvSpPr>
          <p:cNvPr id="3"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lang="en-US" sz="3200" b="0" u="none" strike="noStrike">
                <a:solidFill>
                  <a:schemeClr val="dk1"/>
                </a:solidFill>
                <a:effectLst/>
                <a:uFillTx/>
                <a:latin typeface="Calibri"/>
              </a:rPr>
              <a:t>Click to edit the outline text format</a:t>
            </a:r>
            <a:endParaRPr lang="en-US" sz="3200" b="0" u="none" strike="noStrike">
              <a:solidFill>
                <a:schemeClr val="dk1"/>
              </a:solidFill>
              <a:effectLst/>
              <a:uFillTx/>
              <a:latin typeface="Calibri"/>
            </a:endParaRPr>
          </a:p>
          <a:p>
            <a:pPr marL="864000" lvl="1" indent="-324000">
              <a:spcBef>
                <a:spcPts val="1134"/>
              </a:spcBef>
              <a:buClr>
                <a:srgbClr val="000000"/>
              </a:buClr>
              <a:buSzPct val="75000"/>
              <a:buFont typeface="Symbol" charset="2"/>
              <a:buChar char=""/>
            </a:pPr>
            <a:r>
              <a:rPr lang="en-US" sz="2400" b="0" u="none" strike="noStrike">
                <a:solidFill>
                  <a:schemeClr val="dk1"/>
                </a:solidFill>
                <a:effectLst/>
                <a:uFillTx/>
                <a:latin typeface="Calibri"/>
              </a:rPr>
              <a:t>Second Outline Level</a:t>
            </a:r>
            <a:endParaRPr lang="en-US" sz="2400" b="0" u="none" strike="noStrike">
              <a:solidFill>
                <a:schemeClr val="dk1"/>
              </a:solidFill>
              <a:effectLst/>
              <a:uFillTx/>
              <a:latin typeface="Calibri"/>
            </a:endParaRPr>
          </a:p>
          <a:p>
            <a:pPr marL="1296000" lvl="2" indent="-288000">
              <a:spcBef>
                <a:spcPts val="850"/>
              </a:spcBef>
              <a:buClr>
                <a:srgbClr val="000000"/>
              </a:buClr>
              <a:buSzPct val="45000"/>
              <a:buFont typeface="Wingdings" charset="2"/>
              <a:buChar char=""/>
            </a:pPr>
            <a:r>
              <a:rPr lang="en-US" sz="2000" b="0" u="none" strike="noStrike">
                <a:solidFill>
                  <a:schemeClr val="dk1"/>
                </a:solidFill>
                <a:effectLst/>
                <a:uFillTx/>
                <a:latin typeface="Calibri"/>
              </a:rPr>
              <a:t>Third Outline Level</a:t>
            </a:r>
            <a:endParaRPr lang="en-US" sz="2000" b="0" u="none" strike="noStrike">
              <a:solidFill>
                <a:schemeClr val="dk1"/>
              </a:solidFill>
              <a:effectLst/>
              <a:uFillTx/>
              <a:latin typeface="Calibri"/>
            </a:endParaRPr>
          </a:p>
          <a:p>
            <a:pPr marL="1728000" lvl="3" indent="-216000">
              <a:spcBef>
                <a:spcPts val="567"/>
              </a:spcBef>
              <a:buClr>
                <a:srgbClr val="000000"/>
              </a:buClr>
              <a:buSzPct val="75000"/>
              <a:buFont typeface="Symbol" charset="2"/>
              <a:buChar char=""/>
            </a:pPr>
            <a:r>
              <a:rPr lang="en-US" sz="2000" b="0" u="none" strike="noStrike">
                <a:solidFill>
                  <a:schemeClr val="dk1"/>
                </a:solidFill>
                <a:effectLst/>
                <a:uFillTx/>
                <a:latin typeface="Calibri"/>
              </a:rPr>
              <a:t>Fourth Outline Level</a:t>
            </a:r>
            <a:endParaRPr lang="en-US" sz="2000" b="0" u="none" strike="noStrike">
              <a:solidFill>
                <a:schemeClr val="dk1"/>
              </a:solidFill>
              <a:effectLst/>
              <a:uFillTx/>
              <a:latin typeface="Calibri"/>
            </a:endParaRPr>
          </a:p>
          <a:p>
            <a:pPr marL="2160000" lvl="4" indent="-216000">
              <a:spcBef>
                <a:spcPts val="283"/>
              </a:spcBef>
              <a:buClr>
                <a:srgbClr val="000000"/>
              </a:buClr>
              <a:buSzPct val="45000"/>
              <a:buFont typeface="Wingdings" charset="2"/>
              <a:buChar char=""/>
            </a:pPr>
            <a:r>
              <a:rPr lang="en-US" sz="2000" b="0" u="none" strike="noStrike">
                <a:solidFill>
                  <a:schemeClr val="dk1"/>
                </a:solidFill>
                <a:effectLst/>
                <a:uFillTx/>
                <a:latin typeface="Calibri"/>
              </a:rPr>
              <a:t>Fifth Outline Level</a:t>
            </a:r>
            <a:endParaRPr lang="en-US" sz="2000" b="0" u="none" strike="noStrike">
              <a:solidFill>
                <a:schemeClr val="dk1"/>
              </a:solidFill>
              <a:effectLst/>
              <a:uFillTx/>
              <a:latin typeface="Calibri"/>
            </a:endParaRPr>
          </a:p>
          <a:p>
            <a:pPr marL="2592000" lvl="5" indent="-216000">
              <a:spcBef>
                <a:spcPts val="283"/>
              </a:spcBef>
              <a:buClr>
                <a:srgbClr val="000000"/>
              </a:buClr>
              <a:buSzPct val="45000"/>
              <a:buFont typeface="Wingdings" charset="2"/>
              <a:buChar char=""/>
            </a:pPr>
            <a:r>
              <a:rPr lang="en-US" sz="2000" b="0" u="none" strike="noStrike">
                <a:solidFill>
                  <a:schemeClr val="dk1"/>
                </a:solidFill>
                <a:effectLst/>
                <a:uFillTx/>
                <a:latin typeface="Calibri"/>
              </a:rPr>
              <a:t>Sixth Outline Level</a:t>
            </a:r>
            <a:endParaRPr lang="en-US" sz="2000" b="0" u="none" strike="noStrike">
              <a:solidFill>
                <a:schemeClr val="dk1"/>
              </a:solidFill>
              <a:effectLst/>
              <a:uFillTx/>
              <a:latin typeface="Calibri"/>
            </a:endParaRPr>
          </a:p>
          <a:p>
            <a:pPr marL="3024000" lvl="6" indent="-216000">
              <a:spcBef>
                <a:spcPts val="283"/>
              </a:spcBef>
              <a:buClr>
                <a:srgbClr val="000000"/>
              </a:buClr>
              <a:buSzPct val="45000"/>
              <a:buFont typeface="Wingdings" charset="2"/>
              <a:buChar char=""/>
            </a:pPr>
            <a:r>
              <a:rPr lang="en-US" sz="2000" b="0" u="none" strike="noStrike">
                <a:solidFill>
                  <a:schemeClr val="dk1"/>
                </a:solidFill>
                <a:effectLst/>
                <a:uFillTx/>
                <a:latin typeface="Calibri"/>
              </a:rPr>
              <a:t>Seventh Outline Level</a:t>
            </a:r>
            <a:endParaRPr lang="en-US" sz="2000" b="0" u="none" strike="noStrike">
              <a:solidFill>
                <a:schemeClr val="dk1"/>
              </a:solidFill>
              <a:effectLst/>
              <a:uFillTx/>
              <a:latin typeface="Calibri"/>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420"/>
        </a:solidFill>
      </p:bgPr>
    </p:bg>
    <p:spTree>
      <p:nvGrpSpPr>
        <p:cNvPr id="1" name=""/>
        <p:cNvGrpSpPr/>
        <p:nvPr/>
      </p:nvGrpSpPr>
      <p:grpSpPr>
        <a:xfrm>
          <a:off x="0" y="0"/>
          <a:ext cx="0" cy="0"/>
          <a:chOff x="0" y="0"/>
          <a:chExt cx="0" cy="0"/>
        </a:xfrm>
      </p:grpSpPr>
      <p:sp>
        <p:nvSpPr>
          <p:cNvPr id="10" name="Text 0"/>
          <p:cNvSpPr/>
          <p:nvPr/>
        </p:nvSpPr>
        <p:spPr>
          <a:xfrm>
            <a:off x="812880" y="812880"/>
            <a:ext cx="10883160" cy="273960"/>
          </a:xfrm>
          <a:prstGeom prst="rect">
            <a:avLst/>
          </a:prstGeom>
          <a:noFill/>
          <a:ln w="0">
            <a:noFill/>
          </a:ln>
        </p:spPr>
        <p:style>
          <a:lnRef idx="0"/>
          <a:fillRef idx="0"/>
          <a:effectRef idx="0"/>
          <a:fontRef idx="minor"/>
        </p:style>
        <p:txBody>
          <a:bodyPr lIns="0" rIns="0" tIns="0" bIns="0" anchor="t">
            <a:normAutofit/>
          </a:bodyPr>
          <a:p>
            <a:pPr defTabSz="914400">
              <a:lnSpc>
                <a:spcPts val="1959"/>
              </a:lnSpc>
              <a:tabLst>
                <a:tab algn="l" pos="0"/>
              </a:tabLst>
            </a:pPr>
            <a:r>
              <a:rPr lang="en-US" sz="1400" b="0" u="none" spc="99" strike="noStrike">
                <a:solidFill>
                  <a:srgbClr val="35d0c0"/>
                </a:solidFill>
                <a:effectLst/>
                <a:uFillTx/>
                <a:latin typeface="IBM Plex Mono"/>
                <a:ea typeface="IBM Plex Mono"/>
              </a:rPr>
              <a:t>IPv6 :: NEXT-GEN STREAMING</a:t>
            </a:r>
            <a:endParaRPr lang="en-US" sz="1400" b="0" u="none" strike="noStrike">
              <a:solidFill>
                <a:srgbClr val="ffffff"/>
              </a:solidFill>
              <a:effectLst/>
              <a:uFillTx/>
              <a:latin typeface="Arial"/>
            </a:endParaRPr>
          </a:p>
        </p:txBody>
      </p:sp>
      <p:sp>
        <p:nvSpPr>
          <p:cNvPr id="11" name="Text 1"/>
          <p:cNvSpPr/>
          <p:nvPr/>
        </p:nvSpPr>
        <p:spPr>
          <a:xfrm>
            <a:off x="812880" y="2620800"/>
            <a:ext cx="10883160" cy="745200"/>
          </a:xfrm>
          <a:prstGeom prst="rect">
            <a:avLst/>
          </a:prstGeom>
          <a:noFill/>
          <a:ln w="0">
            <a:noFill/>
          </a:ln>
        </p:spPr>
        <p:style>
          <a:lnRef idx="0"/>
          <a:fillRef idx="0"/>
          <a:effectRef idx="0"/>
          <a:fontRef idx="minor"/>
        </p:style>
        <p:txBody>
          <a:bodyPr lIns="0" rIns="0" tIns="0" bIns="0" anchor="t">
            <a:normAutofit/>
          </a:bodyPr>
          <a:p>
            <a:pPr defTabSz="914400">
              <a:lnSpc>
                <a:spcPts val="5669"/>
              </a:lnSpc>
              <a:tabLst>
                <a:tab algn="l" pos="0"/>
              </a:tabLst>
            </a:pPr>
            <a:r>
              <a:rPr lang="en-US" sz="5400" b="1" u="none" strike="noStrike">
                <a:solidFill>
                  <a:srgbClr val="eef3f7"/>
                </a:solidFill>
                <a:effectLst/>
                <a:uFillTx/>
                <a:latin typeface="IBM Plex Sans"/>
                <a:ea typeface="IBM Plex Sans"/>
              </a:rPr>
              <a:t>Next Generation Streaming</a:t>
            </a:r>
            <a:endParaRPr lang="en-US" sz="5400" b="0" u="none" strike="noStrike">
              <a:solidFill>
                <a:srgbClr val="ffffff"/>
              </a:solidFill>
              <a:effectLst/>
              <a:uFillTx/>
              <a:latin typeface="Arial"/>
            </a:endParaRPr>
          </a:p>
        </p:txBody>
      </p:sp>
      <p:sp>
        <p:nvSpPr>
          <p:cNvPr id="12" name="Text 2"/>
          <p:cNvSpPr/>
          <p:nvPr/>
        </p:nvSpPr>
        <p:spPr>
          <a:xfrm>
            <a:off x="812880" y="3543840"/>
            <a:ext cx="8502120" cy="736200"/>
          </a:xfrm>
          <a:prstGeom prst="rect">
            <a:avLst/>
          </a:prstGeom>
          <a:noFill/>
          <a:ln w="0">
            <a:noFill/>
          </a:ln>
        </p:spPr>
        <p:style>
          <a:lnRef idx="0"/>
          <a:fillRef idx="0"/>
          <a:effectRef idx="0"/>
          <a:fontRef idx="minor"/>
        </p:style>
        <p:txBody>
          <a:bodyPr lIns="0" rIns="0" tIns="0" bIns="0" anchor="t">
            <a:normAutofit/>
          </a:bodyPr>
          <a:p>
            <a:pPr defTabSz="914400">
              <a:lnSpc>
                <a:spcPts val="2801"/>
              </a:lnSpc>
              <a:tabLst>
                <a:tab algn="l" pos="0"/>
              </a:tabLst>
            </a:pPr>
            <a:r>
              <a:rPr lang="en-US" sz="2000" b="0" u="none" strike="noStrike">
                <a:solidFill>
                  <a:srgbClr val="8fa1b3"/>
                </a:solidFill>
                <a:effectLst/>
                <a:uFillTx/>
                <a:latin typeface="IBM Plex Sans"/>
                <a:ea typeface="IBM Plex Sans"/>
              </a:rPr>
              <a:t>L'evoluzione di IPv6: dal protocollo di transizione all'infrastruttura nativa, per operatori telco e aziende IT</a:t>
            </a:r>
            <a:endParaRPr lang="en-US" sz="2000" b="0" u="none" strike="noStrike">
              <a:solidFill>
                <a:srgbClr val="ffffff"/>
              </a:solidFill>
              <a:effectLst/>
              <a:uFillTx/>
              <a:latin typeface="Arial"/>
            </a:endParaRPr>
          </a:p>
        </p:txBody>
      </p:sp>
      <p:sp>
        <p:nvSpPr>
          <p:cNvPr id="13" name="Text 3"/>
          <p:cNvSpPr/>
          <p:nvPr/>
        </p:nvSpPr>
        <p:spPr>
          <a:xfrm>
            <a:off x="812880" y="5814000"/>
            <a:ext cx="1902600" cy="2563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820"/>
              </a:lnSpc>
              <a:tabLst>
                <a:tab algn="l" pos="0"/>
              </a:tabLst>
            </a:pPr>
            <a:r>
              <a:rPr lang="en-US" sz="1300" b="0" u="none" strike="noStrike">
                <a:solidFill>
                  <a:srgbClr val="7f93a6"/>
                </a:solidFill>
                <a:effectLst/>
                <a:uFillTx/>
                <a:latin typeface="IBM Plex Sans"/>
                <a:ea typeface="IBM Plex Sans"/>
              </a:rPr>
              <a:t>Giulio Lo Presti — glpr.biz</a:t>
            </a:r>
            <a:endParaRPr lang="en-US" sz="1300" b="0" u="none" strike="noStrike">
              <a:solidFill>
                <a:srgbClr val="ffffff"/>
              </a:solidFill>
              <a:effectLst/>
              <a:uFillTx/>
              <a:latin typeface="Arial"/>
            </a:endParaRPr>
          </a:p>
        </p:txBody>
      </p:sp>
      <p:sp>
        <p:nvSpPr>
          <p:cNvPr id="14" name="Text 4"/>
          <p:cNvSpPr/>
          <p:nvPr/>
        </p:nvSpPr>
        <p:spPr>
          <a:xfrm>
            <a:off x="9429480" y="5814000"/>
            <a:ext cx="2008080" cy="256320"/>
          </a:xfrm>
          <a:prstGeom prst="rect">
            <a:avLst/>
          </a:prstGeom>
          <a:noFill/>
          <a:ln w="0">
            <a:noFill/>
          </a:ln>
        </p:spPr>
        <p:style>
          <a:lnRef idx="0"/>
          <a:fillRef idx="0"/>
          <a:effectRef idx="0"/>
          <a:fontRef idx="minor"/>
        </p:style>
        <p:txBody>
          <a:bodyPr lIns="0" rIns="0" tIns="0" bIns="0" anchor="t">
            <a:normAutofit/>
          </a:bodyPr>
          <a:p>
            <a:pPr defTabSz="914400">
              <a:lnSpc>
                <a:spcPts val="1820"/>
              </a:lnSpc>
              <a:tabLst>
                <a:tab algn="l" pos="0"/>
              </a:tabLst>
            </a:pPr>
            <a:r>
              <a:rPr lang="en-US" sz="1300" b="0" u="none" strike="noStrike">
                <a:solidFill>
                  <a:srgbClr val="7f93a6"/>
                </a:solidFill>
                <a:effectLst/>
                <a:uFillTx/>
                <a:latin typeface="IBM Plex Sans"/>
                <a:ea typeface="IBM Plex Sans"/>
              </a:rPr>
              <a:t>Eurekalabria 2026 · [Data]</a:t>
            </a:r>
            <a:endParaRPr lang="en-US" sz="13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420"/>
        </a:solidFill>
      </p:bgPr>
    </p:bg>
    <p:spTree>
      <p:nvGrpSpPr>
        <p:cNvPr id="1" name=""/>
        <p:cNvGrpSpPr/>
        <p:nvPr/>
      </p:nvGrpSpPr>
      <p:grpSpPr>
        <a:xfrm>
          <a:off x="0" y="0"/>
          <a:ext cx="0" cy="0"/>
          <a:chOff x="0" y="0"/>
          <a:chExt cx="0" cy="0"/>
        </a:xfrm>
      </p:grpSpPr>
      <p:sp>
        <p:nvSpPr>
          <p:cNvPr id="15" name="Text 0"/>
          <p:cNvSpPr/>
          <p:nvPr/>
        </p:nvSpPr>
        <p:spPr>
          <a:xfrm>
            <a:off x="812880" y="812880"/>
            <a:ext cx="10883160" cy="492480"/>
          </a:xfrm>
          <a:prstGeom prst="rect">
            <a:avLst/>
          </a:prstGeom>
          <a:noFill/>
          <a:ln w="0">
            <a:noFill/>
          </a:ln>
        </p:spPr>
        <p:style>
          <a:lnRef idx="0"/>
          <a:fillRef idx="0"/>
          <a:effectRef idx="0"/>
          <a:fontRef idx="minor"/>
        </p:style>
        <p:txBody>
          <a:bodyPr lIns="0" rIns="0" tIns="0" bIns="0" anchor="t">
            <a:normAutofit/>
          </a:bodyPr>
          <a:p>
            <a:pPr defTabSz="914400">
              <a:lnSpc>
                <a:spcPts val="3679"/>
              </a:lnSpc>
              <a:tabLst>
                <a:tab algn="l" pos="0"/>
              </a:tabLst>
            </a:pPr>
            <a:r>
              <a:rPr lang="en-US" sz="3200" b="1" u="none" strike="noStrike">
                <a:solidFill>
                  <a:srgbClr val="eef3f7"/>
                </a:solidFill>
                <a:effectLst/>
                <a:uFillTx/>
                <a:latin typeface="IBM Plex Sans"/>
                <a:ea typeface="IBM Plex Sans"/>
              </a:rPr>
              <a:t>Agenda</a:t>
            </a:r>
            <a:endParaRPr lang="en-US" sz="3200" b="0" u="none" strike="noStrike">
              <a:solidFill>
                <a:srgbClr val="ffffff"/>
              </a:solidFill>
              <a:effectLst/>
              <a:uFillTx/>
              <a:latin typeface="Arial"/>
            </a:endParaRPr>
          </a:p>
        </p:txBody>
      </p:sp>
      <p:sp>
        <p:nvSpPr>
          <p:cNvPr id="16" name="Text 1"/>
          <p:cNvSpPr/>
          <p:nvPr/>
        </p:nvSpPr>
        <p:spPr>
          <a:xfrm>
            <a:off x="812880" y="1635840"/>
            <a:ext cx="456840" cy="291600"/>
          </a:xfrm>
          <a:prstGeom prst="rect">
            <a:avLst/>
          </a:prstGeom>
          <a:noFill/>
          <a:ln w="0">
            <a:noFill/>
          </a:ln>
        </p:spPr>
        <p:style>
          <a:lnRef idx="0"/>
          <a:fillRef idx="0"/>
          <a:effectRef idx="0"/>
          <a:fontRef idx="minor"/>
        </p:style>
        <p:txBody>
          <a:bodyPr lIns="0" rIns="0" tIns="0" bIns="0" anchor="t">
            <a:normAutofit/>
          </a:bodyPr>
          <a:p>
            <a:pPr defTabSz="914400">
              <a:lnSpc>
                <a:spcPts val="2100"/>
              </a:lnSpc>
              <a:tabLst>
                <a:tab algn="l" pos="0"/>
              </a:tabLst>
            </a:pPr>
            <a:r>
              <a:rPr lang="en-US" sz="1500" b="0" u="none" strike="noStrike">
                <a:solidFill>
                  <a:srgbClr val="35d0c0"/>
                </a:solidFill>
                <a:effectLst/>
                <a:uFillTx/>
                <a:latin typeface="IBM Plex Mono"/>
                <a:ea typeface="IBM Plex Mono"/>
              </a:rPr>
              <a:t>01</a:t>
            </a:r>
            <a:endParaRPr lang="en-US" sz="1500" b="0" u="none" strike="noStrike">
              <a:solidFill>
                <a:srgbClr val="ffffff"/>
              </a:solidFill>
              <a:effectLst/>
              <a:uFillTx/>
              <a:latin typeface="Arial"/>
            </a:endParaRPr>
          </a:p>
        </p:txBody>
      </p:sp>
      <p:sp>
        <p:nvSpPr>
          <p:cNvPr id="17" name="Text 2"/>
          <p:cNvSpPr/>
          <p:nvPr/>
        </p:nvSpPr>
        <p:spPr>
          <a:xfrm>
            <a:off x="1371600" y="1635840"/>
            <a:ext cx="1794960" cy="291600"/>
          </a:xfrm>
          <a:prstGeom prst="rect">
            <a:avLst/>
          </a:prstGeom>
          <a:noFill/>
          <a:ln w="0">
            <a:noFill/>
          </a:ln>
        </p:spPr>
        <p:style>
          <a:lnRef idx="0"/>
          <a:fillRef idx="0"/>
          <a:effectRef idx="0"/>
          <a:fontRef idx="minor"/>
        </p:style>
        <p:txBody>
          <a:bodyPr lIns="0" rIns="0" tIns="0" bIns="0" anchor="t">
            <a:normAutofit/>
          </a:bodyPr>
          <a:p>
            <a:pPr defTabSz="914400">
              <a:lnSpc>
                <a:spcPts val="2100"/>
              </a:lnSpc>
              <a:tabLst>
                <a:tab algn="l" pos="0"/>
              </a:tabLst>
            </a:pPr>
            <a:r>
              <a:rPr lang="en-US" sz="1500" b="0" u="none" strike="noStrike">
                <a:solidFill>
                  <a:srgbClr val="eef3f7"/>
                </a:solidFill>
                <a:effectLst/>
                <a:uFillTx/>
                <a:latin typeface="IBM Plex Sans"/>
                <a:ea typeface="IBM Plex Sans"/>
              </a:rPr>
              <a:t>Perché IPv6, adesso</a:t>
            </a:r>
            <a:endParaRPr lang="en-US" sz="1500" b="0" u="none" strike="noStrike">
              <a:solidFill>
                <a:srgbClr val="ffffff"/>
              </a:solidFill>
              <a:effectLst/>
              <a:uFillTx/>
              <a:latin typeface="Arial"/>
            </a:endParaRPr>
          </a:p>
        </p:txBody>
      </p:sp>
      <p:sp>
        <p:nvSpPr>
          <p:cNvPr id="18" name="Text 3"/>
          <p:cNvSpPr/>
          <p:nvPr/>
        </p:nvSpPr>
        <p:spPr>
          <a:xfrm>
            <a:off x="6095880" y="1635840"/>
            <a:ext cx="456840" cy="291600"/>
          </a:xfrm>
          <a:prstGeom prst="rect">
            <a:avLst/>
          </a:prstGeom>
          <a:noFill/>
          <a:ln w="0">
            <a:noFill/>
          </a:ln>
        </p:spPr>
        <p:style>
          <a:lnRef idx="0"/>
          <a:fillRef idx="0"/>
          <a:effectRef idx="0"/>
          <a:fontRef idx="minor"/>
        </p:style>
        <p:txBody>
          <a:bodyPr lIns="0" rIns="0" tIns="0" bIns="0" anchor="t">
            <a:normAutofit/>
          </a:bodyPr>
          <a:p>
            <a:pPr defTabSz="914400">
              <a:lnSpc>
                <a:spcPts val="2100"/>
              </a:lnSpc>
              <a:tabLst>
                <a:tab algn="l" pos="0"/>
              </a:tabLst>
            </a:pPr>
            <a:r>
              <a:rPr lang="en-US" sz="1500" b="0" u="none" strike="noStrike">
                <a:solidFill>
                  <a:srgbClr val="35d0c0"/>
                </a:solidFill>
                <a:effectLst/>
                <a:uFillTx/>
                <a:latin typeface="IBM Plex Mono"/>
                <a:ea typeface="IBM Plex Mono"/>
              </a:rPr>
              <a:t>05</a:t>
            </a:r>
            <a:endParaRPr lang="en-US" sz="1500" b="0" u="none" strike="noStrike">
              <a:solidFill>
                <a:srgbClr val="ffffff"/>
              </a:solidFill>
              <a:effectLst/>
              <a:uFillTx/>
              <a:latin typeface="Arial"/>
            </a:endParaRPr>
          </a:p>
        </p:txBody>
      </p:sp>
      <p:sp>
        <p:nvSpPr>
          <p:cNvPr id="19" name="Text 4"/>
          <p:cNvSpPr/>
          <p:nvPr/>
        </p:nvSpPr>
        <p:spPr>
          <a:xfrm>
            <a:off x="6654960" y="1635840"/>
            <a:ext cx="2297520" cy="291600"/>
          </a:xfrm>
          <a:prstGeom prst="rect">
            <a:avLst/>
          </a:prstGeom>
          <a:noFill/>
          <a:ln w="0">
            <a:noFill/>
          </a:ln>
        </p:spPr>
        <p:style>
          <a:lnRef idx="0"/>
          <a:fillRef idx="0"/>
          <a:effectRef idx="0"/>
          <a:fontRef idx="minor"/>
        </p:style>
        <p:txBody>
          <a:bodyPr lIns="0" rIns="0" tIns="0" bIns="0" anchor="t">
            <a:normAutofit/>
          </a:bodyPr>
          <a:p>
            <a:pPr defTabSz="914400">
              <a:lnSpc>
                <a:spcPts val="2100"/>
              </a:lnSpc>
              <a:tabLst>
                <a:tab algn="l" pos="0"/>
              </a:tabLst>
            </a:pPr>
            <a:r>
              <a:rPr lang="en-US" sz="1500" b="0" u="none" strike="noStrike">
                <a:solidFill>
                  <a:srgbClr val="eef3f7"/>
                </a:solidFill>
                <a:effectLst/>
                <a:uFillTx/>
                <a:latin typeface="IBM Plex Sans"/>
                <a:ea typeface="IBM Plex Sans"/>
              </a:rPr>
              <a:t>SRv6: il backbone riscritto</a:t>
            </a:r>
            <a:endParaRPr lang="en-US" sz="1500" b="0" u="none" strike="noStrike">
              <a:solidFill>
                <a:srgbClr val="ffffff"/>
              </a:solidFill>
              <a:effectLst/>
              <a:uFillTx/>
              <a:latin typeface="Arial"/>
            </a:endParaRPr>
          </a:p>
        </p:txBody>
      </p:sp>
      <p:sp>
        <p:nvSpPr>
          <p:cNvPr id="20" name="Text 5"/>
          <p:cNvSpPr/>
          <p:nvPr/>
        </p:nvSpPr>
        <p:spPr>
          <a:xfrm>
            <a:off x="812880" y="1902600"/>
            <a:ext cx="456840" cy="291600"/>
          </a:xfrm>
          <a:prstGeom prst="rect">
            <a:avLst/>
          </a:prstGeom>
          <a:noFill/>
          <a:ln w="0">
            <a:noFill/>
          </a:ln>
        </p:spPr>
        <p:style>
          <a:lnRef idx="0"/>
          <a:fillRef idx="0"/>
          <a:effectRef idx="0"/>
          <a:fontRef idx="minor"/>
        </p:style>
        <p:txBody>
          <a:bodyPr lIns="0" rIns="0" tIns="0" bIns="0" anchor="t">
            <a:normAutofit/>
          </a:bodyPr>
          <a:p>
            <a:pPr defTabSz="914400">
              <a:lnSpc>
                <a:spcPts val="2100"/>
              </a:lnSpc>
              <a:tabLst>
                <a:tab algn="l" pos="0"/>
              </a:tabLst>
            </a:pPr>
            <a:r>
              <a:rPr lang="en-US" sz="1500" b="0" u="none" strike="noStrike">
                <a:solidFill>
                  <a:srgbClr val="35d0c0"/>
                </a:solidFill>
                <a:effectLst/>
                <a:uFillTx/>
                <a:latin typeface="IBM Plex Mono"/>
                <a:ea typeface="IBM Plex Mono"/>
              </a:rPr>
              <a:t>02</a:t>
            </a:r>
            <a:endParaRPr lang="en-US" sz="1500" b="0" u="none" strike="noStrike">
              <a:solidFill>
                <a:srgbClr val="ffffff"/>
              </a:solidFill>
              <a:effectLst/>
              <a:uFillTx/>
              <a:latin typeface="Arial"/>
            </a:endParaRPr>
          </a:p>
        </p:txBody>
      </p:sp>
      <p:sp>
        <p:nvSpPr>
          <p:cNvPr id="21" name="Text 6"/>
          <p:cNvSpPr/>
          <p:nvPr/>
        </p:nvSpPr>
        <p:spPr>
          <a:xfrm>
            <a:off x="1371600" y="1902600"/>
            <a:ext cx="3813120" cy="29160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2100"/>
              </a:lnSpc>
              <a:tabLst>
                <a:tab algn="l" pos="0"/>
              </a:tabLst>
            </a:pPr>
            <a:r>
              <a:rPr lang="en-US" sz="1500" b="0" u="none" strike="noStrike">
                <a:solidFill>
                  <a:srgbClr val="eef3f7"/>
                </a:solidFill>
                <a:effectLst/>
                <a:uFillTx/>
                <a:latin typeface="IBM Plex Sans"/>
                <a:ea typeface="IBM Plex Sans"/>
              </a:rPr>
              <a:t>Lo stato dell'adozione, nel mondo e in Italia</a:t>
            </a:r>
            <a:endParaRPr lang="en-US" sz="1500" b="0" u="none" strike="noStrike">
              <a:solidFill>
                <a:srgbClr val="ffffff"/>
              </a:solidFill>
              <a:effectLst/>
              <a:uFillTx/>
              <a:latin typeface="Arial"/>
            </a:endParaRPr>
          </a:p>
        </p:txBody>
      </p:sp>
      <p:sp>
        <p:nvSpPr>
          <p:cNvPr id="22" name="Text 7"/>
          <p:cNvSpPr/>
          <p:nvPr/>
        </p:nvSpPr>
        <p:spPr>
          <a:xfrm>
            <a:off x="6095880" y="1902600"/>
            <a:ext cx="456840" cy="291600"/>
          </a:xfrm>
          <a:prstGeom prst="rect">
            <a:avLst/>
          </a:prstGeom>
          <a:noFill/>
          <a:ln w="0">
            <a:noFill/>
          </a:ln>
        </p:spPr>
        <p:style>
          <a:lnRef idx="0"/>
          <a:fillRef idx="0"/>
          <a:effectRef idx="0"/>
          <a:fontRef idx="minor"/>
        </p:style>
        <p:txBody>
          <a:bodyPr lIns="0" rIns="0" tIns="0" bIns="0" anchor="t">
            <a:normAutofit/>
          </a:bodyPr>
          <a:p>
            <a:pPr defTabSz="914400">
              <a:lnSpc>
                <a:spcPts val="2100"/>
              </a:lnSpc>
              <a:tabLst>
                <a:tab algn="l" pos="0"/>
              </a:tabLst>
            </a:pPr>
            <a:r>
              <a:rPr lang="en-US" sz="1500" b="0" u="none" strike="noStrike">
                <a:solidFill>
                  <a:srgbClr val="35d0c0"/>
                </a:solidFill>
                <a:effectLst/>
                <a:uFillTx/>
                <a:latin typeface="IBM Plex Mono"/>
                <a:ea typeface="IBM Plex Mono"/>
              </a:rPr>
              <a:t>06</a:t>
            </a:r>
            <a:endParaRPr lang="en-US" sz="1500" b="0" u="none" strike="noStrike">
              <a:solidFill>
                <a:srgbClr val="ffffff"/>
              </a:solidFill>
              <a:effectLst/>
              <a:uFillTx/>
              <a:latin typeface="Arial"/>
            </a:endParaRPr>
          </a:p>
        </p:txBody>
      </p:sp>
      <p:sp>
        <p:nvSpPr>
          <p:cNvPr id="23" name="Text 8"/>
          <p:cNvSpPr/>
          <p:nvPr/>
        </p:nvSpPr>
        <p:spPr>
          <a:xfrm>
            <a:off x="6654960" y="1902600"/>
            <a:ext cx="2822400" cy="29160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2100"/>
              </a:lnSpc>
              <a:tabLst>
                <a:tab algn="l" pos="0"/>
              </a:tabLst>
            </a:pPr>
            <a:r>
              <a:rPr lang="en-US" sz="1500" b="0" u="none" strike="noStrike">
                <a:solidFill>
                  <a:srgbClr val="eef3f7"/>
                </a:solidFill>
                <a:effectLst/>
                <a:uFillTx/>
                <a:latin typeface="IBM Plex Sans"/>
                <a:ea typeface="IBM Plex Sans"/>
              </a:rPr>
              <a:t>Extension header e QoS in-band</a:t>
            </a:r>
            <a:endParaRPr lang="en-US" sz="1500" b="0" u="none" strike="noStrike">
              <a:solidFill>
                <a:srgbClr val="ffffff"/>
              </a:solidFill>
              <a:effectLst/>
              <a:uFillTx/>
              <a:latin typeface="Arial"/>
            </a:endParaRPr>
          </a:p>
        </p:txBody>
      </p:sp>
      <p:sp>
        <p:nvSpPr>
          <p:cNvPr id="24" name="Text 9"/>
          <p:cNvSpPr/>
          <p:nvPr/>
        </p:nvSpPr>
        <p:spPr>
          <a:xfrm>
            <a:off x="812880" y="2169000"/>
            <a:ext cx="456840" cy="291600"/>
          </a:xfrm>
          <a:prstGeom prst="rect">
            <a:avLst/>
          </a:prstGeom>
          <a:noFill/>
          <a:ln w="0">
            <a:noFill/>
          </a:ln>
        </p:spPr>
        <p:style>
          <a:lnRef idx="0"/>
          <a:fillRef idx="0"/>
          <a:effectRef idx="0"/>
          <a:fontRef idx="minor"/>
        </p:style>
        <p:txBody>
          <a:bodyPr lIns="0" rIns="0" tIns="0" bIns="0" anchor="t">
            <a:normAutofit/>
          </a:bodyPr>
          <a:p>
            <a:pPr defTabSz="914400">
              <a:lnSpc>
                <a:spcPts val="2100"/>
              </a:lnSpc>
              <a:tabLst>
                <a:tab algn="l" pos="0"/>
              </a:tabLst>
            </a:pPr>
            <a:r>
              <a:rPr lang="en-US" sz="1500" b="0" u="none" strike="noStrike">
                <a:solidFill>
                  <a:srgbClr val="35d0c0"/>
                </a:solidFill>
                <a:effectLst/>
                <a:uFillTx/>
                <a:latin typeface="IBM Plex Mono"/>
                <a:ea typeface="IBM Plex Mono"/>
              </a:rPr>
              <a:t>03</a:t>
            </a:r>
            <a:endParaRPr lang="en-US" sz="1500" b="0" u="none" strike="noStrike">
              <a:solidFill>
                <a:srgbClr val="ffffff"/>
              </a:solidFill>
              <a:effectLst/>
              <a:uFillTx/>
              <a:latin typeface="Arial"/>
            </a:endParaRPr>
          </a:p>
        </p:txBody>
      </p:sp>
      <p:sp>
        <p:nvSpPr>
          <p:cNvPr id="25" name="Text 10"/>
          <p:cNvSpPr/>
          <p:nvPr/>
        </p:nvSpPr>
        <p:spPr>
          <a:xfrm>
            <a:off x="1371600" y="2169000"/>
            <a:ext cx="4763520" cy="29160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2100"/>
              </a:lnSpc>
              <a:tabLst>
                <a:tab algn="l" pos="0"/>
              </a:tabLst>
            </a:pPr>
            <a:r>
              <a:rPr lang="en-US" sz="1500" b="0" u="none" strike="noStrike">
                <a:solidFill>
                  <a:srgbClr val="eef3f7"/>
                </a:solidFill>
                <a:effectLst/>
                <a:uFillTx/>
                <a:latin typeface="IBM Plex Sans"/>
                <a:ea typeface="IBM Plex Sans"/>
              </a:rPr>
              <a:t>Streaming: cosa c'è davvero dietro multicast e anycast</a:t>
            </a:r>
            <a:endParaRPr lang="en-US" sz="1500" b="0" u="none" strike="noStrike">
              <a:solidFill>
                <a:srgbClr val="ffffff"/>
              </a:solidFill>
              <a:effectLst/>
              <a:uFillTx/>
              <a:latin typeface="Arial"/>
            </a:endParaRPr>
          </a:p>
        </p:txBody>
      </p:sp>
      <p:sp>
        <p:nvSpPr>
          <p:cNvPr id="26" name="Text 11"/>
          <p:cNvSpPr/>
          <p:nvPr/>
        </p:nvSpPr>
        <p:spPr>
          <a:xfrm>
            <a:off x="6095880" y="2169000"/>
            <a:ext cx="456840" cy="291600"/>
          </a:xfrm>
          <a:prstGeom prst="rect">
            <a:avLst/>
          </a:prstGeom>
          <a:noFill/>
          <a:ln w="0">
            <a:noFill/>
          </a:ln>
        </p:spPr>
        <p:style>
          <a:lnRef idx="0"/>
          <a:fillRef idx="0"/>
          <a:effectRef idx="0"/>
          <a:fontRef idx="minor"/>
        </p:style>
        <p:txBody>
          <a:bodyPr lIns="0" rIns="0" tIns="0" bIns="0" anchor="t">
            <a:normAutofit/>
          </a:bodyPr>
          <a:p>
            <a:pPr defTabSz="914400">
              <a:lnSpc>
                <a:spcPts val="2100"/>
              </a:lnSpc>
              <a:tabLst>
                <a:tab algn="l" pos="0"/>
              </a:tabLst>
            </a:pPr>
            <a:r>
              <a:rPr lang="en-US" sz="1500" b="0" u="none" strike="noStrike">
                <a:solidFill>
                  <a:srgbClr val="35d0c0"/>
                </a:solidFill>
                <a:effectLst/>
                <a:uFillTx/>
                <a:latin typeface="IBM Plex Mono"/>
                <a:ea typeface="IBM Plex Mono"/>
              </a:rPr>
              <a:t>07</a:t>
            </a:r>
            <a:endParaRPr lang="en-US" sz="1500" b="0" u="none" strike="noStrike">
              <a:solidFill>
                <a:srgbClr val="ffffff"/>
              </a:solidFill>
              <a:effectLst/>
              <a:uFillTx/>
              <a:latin typeface="Arial"/>
            </a:endParaRPr>
          </a:p>
        </p:txBody>
      </p:sp>
      <p:sp>
        <p:nvSpPr>
          <p:cNvPr id="27" name="Text 12"/>
          <p:cNvSpPr/>
          <p:nvPr/>
        </p:nvSpPr>
        <p:spPr>
          <a:xfrm>
            <a:off x="6654960" y="2169000"/>
            <a:ext cx="2191680" cy="29160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2100"/>
              </a:lnSpc>
              <a:tabLst>
                <a:tab algn="l" pos="0"/>
              </a:tabLst>
            </a:pPr>
            <a:r>
              <a:rPr lang="en-US" sz="1500" b="0" u="none" strike="noStrike">
                <a:solidFill>
                  <a:srgbClr val="eef3f7"/>
                </a:solidFill>
                <a:effectLst/>
                <a:uFillTx/>
                <a:latin typeface="IBM Plex Sans"/>
                <a:ea typeface="IBM Plex Sans"/>
              </a:rPr>
              <a:t>La superficie di sicurezza</a:t>
            </a:r>
            <a:endParaRPr lang="en-US" sz="1500" b="0" u="none" strike="noStrike">
              <a:solidFill>
                <a:srgbClr val="ffffff"/>
              </a:solidFill>
              <a:effectLst/>
              <a:uFillTx/>
              <a:latin typeface="Arial"/>
            </a:endParaRPr>
          </a:p>
        </p:txBody>
      </p:sp>
      <p:sp>
        <p:nvSpPr>
          <p:cNvPr id="28" name="Text 13"/>
          <p:cNvSpPr/>
          <p:nvPr/>
        </p:nvSpPr>
        <p:spPr>
          <a:xfrm>
            <a:off x="812880" y="2435760"/>
            <a:ext cx="456840" cy="291600"/>
          </a:xfrm>
          <a:prstGeom prst="rect">
            <a:avLst/>
          </a:prstGeom>
          <a:noFill/>
          <a:ln w="0">
            <a:noFill/>
          </a:ln>
        </p:spPr>
        <p:style>
          <a:lnRef idx="0"/>
          <a:fillRef idx="0"/>
          <a:effectRef idx="0"/>
          <a:fontRef idx="minor"/>
        </p:style>
        <p:txBody>
          <a:bodyPr lIns="0" rIns="0" tIns="0" bIns="0" anchor="t">
            <a:normAutofit/>
          </a:bodyPr>
          <a:p>
            <a:pPr defTabSz="914400">
              <a:lnSpc>
                <a:spcPts val="2100"/>
              </a:lnSpc>
              <a:tabLst>
                <a:tab algn="l" pos="0"/>
              </a:tabLst>
            </a:pPr>
            <a:r>
              <a:rPr lang="en-US" sz="1500" b="0" u="none" strike="noStrike">
                <a:solidFill>
                  <a:srgbClr val="35d0c0"/>
                </a:solidFill>
                <a:effectLst/>
                <a:uFillTx/>
                <a:latin typeface="IBM Plex Mono"/>
                <a:ea typeface="IBM Plex Mono"/>
              </a:rPr>
              <a:t>04</a:t>
            </a:r>
            <a:endParaRPr lang="en-US" sz="1500" b="0" u="none" strike="noStrike">
              <a:solidFill>
                <a:srgbClr val="ffffff"/>
              </a:solidFill>
              <a:effectLst/>
              <a:uFillTx/>
              <a:latin typeface="Arial"/>
            </a:endParaRPr>
          </a:p>
        </p:txBody>
      </p:sp>
      <p:sp>
        <p:nvSpPr>
          <p:cNvPr id="29" name="Text 14"/>
          <p:cNvSpPr/>
          <p:nvPr/>
        </p:nvSpPr>
        <p:spPr>
          <a:xfrm>
            <a:off x="1371600" y="2435760"/>
            <a:ext cx="3116880" cy="29160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2100"/>
              </a:lnSpc>
              <a:tabLst>
                <a:tab algn="l" pos="0"/>
              </a:tabLst>
            </a:pPr>
            <a:r>
              <a:rPr lang="en-US" sz="1500" b="0" u="none" strike="noStrike">
                <a:solidFill>
                  <a:srgbClr val="eef3f7"/>
                </a:solidFill>
                <a:effectLst/>
                <a:uFillTx/>
                <a:latin typeface="IBM Plex Sans"/>
                <a:ea typeface="IBM Plex Sans"/>
              </a:rPr>
              <a:t>CDN e IXP italiani: il ruolo della PNI</a:t>
            </a:r>
            <a:endParaRPr lang="en-US" sz="1500" b="0" u="none" strike="noStrike">
              <a:solidFill>
                <a:srgbClr val="ffffff"/>
              </a:solidFill>
              <a:effectLst/>
              <a:uFillTx/>
              <a:latin typeface="Arial"/>
            </a:endParaRPr>
          </a:p>
        </p:txBody>
      </p:sp>
      <p:sp>
        <p:nvSpPr>
          <p:cNvPr id="30" name="Text 15"/>
          <p:cNvSpPr/>
          <p:nvPr/>
        </p:nvSpPr>
        <p:spPr>
          <a:xfrm>
            <a:off x="6095880" y="2435760"/>
            <a:ext cx="456840" cy="291600"/>
          </a:xfrm>
          <a:prstGeom prst="rect">
            <a:avLst/>
          </a:prstGeom>
          <a:noFill/>
          <a:ln w="0">
            <a:noFill/>
          </a:ln>
        </p:spPr>
        <p:style>
          <a:lnRef idx="0"/>
          <a:fillRef idx="0"/>
          <a:effectRef idx="0"/>
          <a:fontRef idx="minor"/>
        </p:style>
        <p:txBody>
          <a:bodyPr lIns="0" rIns="0" tIns="0" bIns="0" anchor="t">
            <a:normAutofit/>
          </a:bodyPr>
          <a:p>
            <a:pPr defTabSz="914400">
              <a:lnSpc>
                <a:spcPts val="2100"/>
              </a:lnSpc>
              <a:tabLst>
                <a:tab algn="l" pos="0"/>
              </a:tabLst>
            </a:pPr>
            <a:r>
              <a:rPr lang="en-US" sz="1500" b="0" u="none" strike="noStrike">
                <a:solidFill>
                  <a:srgbClr val="35d0c0"/>
                </a:solidFill>
                <a:effectLst/>
                <a:uFillTx/>
                <a:latin typeface="IBM Plex Mono"/>
                <a:ea typeface="IBM Plex Mono"/>
              </a:rPr>
              <a:t>08</a:t>
            </a:r>
            <a:endParaRPr lang="en-US" sz="1500" b="0" u="none" strike="noStrike">
              <a:solidFill>
                <a:srgbClr val="ffffff"/>
              </a:solidFill>
              <a:effectLst/>
              <a:uFillTx/>
              <a:latin typeface="Arial"/>
            </a:endParaRPr>
          </a:p>
        </p:txBody>
      </p:sp>
      <p:sp>
        <p:nvSpPr>
          <p:cNvPr id="31" name="Text 16"/>
          <p:cNvSpPr/>
          <p:nvPr/>
        </p:nvSpPr>
        <p:spPr>
          <a:xfrm>
            <a:off x="6654960" y="2435760"/>
            <a:ext cx="3313440" cy="29160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2100"/>
              </a:lnSpc>
              <a:tabLst>
                <a:tab algn="l" pos="0"/>
              </a:tabLst>
            </a:pPr>
            <a:r>
              <a:rPr lang="en-US" sz="1500" b="0" u="none" strike="noStrike">
                <a:solidFill>
                  <a:srgbClr val="eef3f7"/>
                </a:solidFill>
                <a:effectLst/>
                <a:uFillTx/>
                <a:latin typeface="IBM Plex Sans"/>
                <a:ea typeface="IBM Plex Sans"/>
              </a:rPr>
              <a:t>Spunti operativi per gli operatori telco</a:t>
            </a:r>
            <a:endParaRPr lang="en-US" sz="1500" b="0" u="none" strike="noStrike">
              <a:solidFill>
                <a:srgbClr val="ffffff"/>
              </a:solidFill>
              <a:effectLst/>
              <a:uFillTx/>
              <a:latin typeface="Arial"/>
            </a:endParaRPr>
          </a:p>
        </p:txBody>
      </p:sp>
      <p:sp>
        <p:nvSpPr>
          <p:cNvPr id="32" name="Text 17"/>
          <p:cNvSpPr/>
          <p:nvPr/>
        </p:nvSpPr>
        <p:spPr>
          <a:xfrm>
            <a:off x="812880" y="6238080"/>
            <a:ext cx="3496680" cy="2383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681"/>
              </a:lnSpc>
              <a:tabLst>
                <a:tab algn="l" pos="0"/>
              </a:tabLst>
            </a:pPr>
            <a:r>
              <a:rPr lang="en-US" sz="1200" b="0" u="none" strike="noStrike">
                <a:solidFill>
                  <a:srgbClr val="5b7185"/>
                </a:solidFill>
                <a:effectLst/>
                <a:uFillTx/>
                <a:latin typeface="IBM Plex Sans"/>
                <a:ea typeface="IBM Plex Sans"/>
              </a:rPr>
              <a:t>Next Generation Streaming — L'evoluzione di IPv6</a:t>
            </a:r>
            <a:endParaRPr lang="en-US" sz="1200" b="0" u="none" strike="noStrike">
              <a:solidFill>
                <a:srgbClr val="ffffff"/>
              </a:solidFill>
              <a:effectLst/>
              <a:uFillTx/>
              <a:latin typeface="Arial"/>
            </a:endParaRPr>
          </a:p>
        </p:txBody>
      </p:sp>
      <p:sp>
        <p:nvSpPr>
          <p:cNvPr id="33" name="Text 18"/>
          <p:cNvSpPr/>
          <p:nvPr/>
        </p:nvSpPr>
        <p:spPr>
          <a:xfrm>
            <a:off x="10883160" y="6238080"/>
            <a:ext cx="54648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5b7185"/>
                </a:solidFill>
                <a:effectLst/>
                <a:uFillTx/>
                <a:latin typeface="IBM Plex Sans"/>
                <a:ea typeface="IBM Plex Sans"/>
              </a:rPr>
              <a:t>02 / 15</a:t>
            </a:r>
            <a:endParaRPr lang="en-US" sz="12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420"/>
        </a:solidFill>
      </p:bgPr>
    </p:bg>
    <p:spTree>
      <p:nvGrpSpPr>
        <p:cNvPr id="1" name=""/>
        <p:cNvGrpSpPr/>
        <p:nvPr/>
      </p:nvGrpSpPr>
      <p:grpSpPr>
        <a:xfrm>
          <a:off x="0" y="0"/>
          <a:ext cx="0" cy="0"/>
          <a:chOff x="0" y="0"/>
          <a:chExt cx="0" cy="0"/>
        </a:xfrm>
      </p:grpSpPr>
      <p:sp>
        <p:nvSpPr>
          <p:cNvPr id="34" name="Text 0"/>
          <p:cNvSpPr/>
          <p:nvPr/>
        </p:nvSpPr>
        <p:spPr>
          <a:xfrm>
            <a:off x="812880" y="812880"/>
            <a:ext cx="10883160" cy="492480"/>
          </a:xfrm>
          <a:prstGeom prst="rect">
            <a:avLst/>
          </a:prstGeom>
          <a:noFill/>
          <a:ln w="0">
            <a:noFill/>
          </a:ln>
        </p:spPr>
        <p:style>
          <a:lnRef idx="0"/>
          <a:fillRef idx="0"/>
          <a:effectRef idx="0"/>
          <a:fontRef idx="minor"/>
        </p:style>
        <p:txBody>
          <a:bodyPr lIns="0" rIns="0" tIns="0" bIns="0" anchor="t">
            <a:normAutofit/>
          </a:bodyPr>
          <a:p>
            <a:pPr defTabSz="914400">
              <a:lnSpc>
                <a:spcPts val="3679"/>
              </a:lnSpc>
              <a:tabLst>
                <a:tab algn="l" pos="0"/>
              </a:tabLst>
            </a:pPr>
            <a:r>
              <a:rPr lang="en-US" sz="3200" b="1" u="none" strike="noStrike">
                <a:solidFill>
                  <a:srgbClr val="eef3f7"/>
                </a:solidFill>
                <a:effectLst/>
                <a:uFillTx/>
                <a:latin typeface="IBM Plex Sans"/>
                <a:ea typeface="IBM Plex Sans"/>
              </a:rPr>
              <a:t>Perché IPv6, adesso</a:t>
            </a:r>
            <a:endParaRPr lang="en-US" sz="3200" b="0" u="none" strike="noStrike">
              <a:solidFill>
                <a:srgbClr val="ffffff"/>
              </a:solidFill>
              <a:effectLst/>
              <a:uFillTx/>
              <a:latin typeface="Arial"/>
            </a:endParaRPr>
          </a:p>
        </p:txBody>
      </p:sp>
      <p:sp>
        <p:nvSpPr>
          <p:cNvPr id="35" name="Shape 1"/>
          <p:cNvSpPr/>
          <p:nvPr/>
        </p:nvSpPr>
        <p:spPr>
          <a:xfrm>
            <a:off x="816120" y="1587960"/>
            <a:ext cx="3380040" cy="1994040"/>
          </a:xfrm>
          <a:prstGeom prst="roundRect">
            <a:avLst>
              <a:gd name="adj" fmla="val 4935"/>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6" name="Text 2"/>
          <p:cNvSpPr/>
          <p:nvPr/>
        </p:nvSpPr>
        <p:spPr>
          <a:xfrm>
            <a:off x="1070280" y="1842480"/>
            <a:ext cx="2957400" cy="253800"/>
          </a:xfrm>
          <a:prstGeom prst="rect">
            <a:avLst/>
          </a:prstGeom>
          <a:noFill/>
          <a:ln w="0">
            <a:noFill/>
          </a:ln>
        </p:spPr>
        <p:style>
          <a:lnRef idx="0"/>
          <a:fillRef idx="0"/>
          <a:effectRef idx="0"/>
          <a:fontRef idx="minor"/>
        </p:style>
        <p:txBody>
          <a:bodyPr lIns="0" rIns="0" tIns="0" bIns="0" anchor="t">
            <a:normAutofit/>
          </a:bodyPr>
          <a:p>
            <a:pPr defTabSz="914400">
              <a:lnSpc>
                <a:spcPts val="1800"/>
              </a:lnSpc>
              <a:tabLst>
                <a:tab algn="l" pos="0"/>
              </a:tabLst>
            </a:pPr>
            <a:r>
              <a:rPr lang="en-US" sz="1500" b="1" u="none" strike="noStrike">
                <a:solidFill>
                  <a:srgbClr val="35d0c0"/>
                </a:solidFill>
                <a:effectLst/>
                <a:uFillTx/>
                <a:latin typeface="IBM Plex Sans"/>
                <a:ea typeface="IBM Plex Sans"/>
              </a:rPr>
              <a:t>Esaurimento IPv4</a:t>
            </a:r>
            <a:endParaRPr lang="en-US" sz="1500" b="0" u="none" strike="noStrike">
              <a:solidFill>
                <a:srgbClr val="ffffff"/>
              </a:solidFill>
              <a:effectLst/>
              <a:uFillTx/>
              <a:latin typeface="Arial"/>
            </a:endParaRPr>
          </a:p>
        </p:txBody>
      </p:sp>
      <p:sp>
        <p:nvSpPr>
          <p:cNvPr id="37" name="Text 3"/>
          <p:cNvSpPr/>
          <p:nvPr/>
        </p:nvSpPr>
        <p:spPr>
          <a:xfrm>
            <a:off x="1070280" y="2172600"/>
            <a:ext cx="2957400" cy="718560"/>
          </a:xfrm>
          <a:prstGeom prst="rect">
            <a:avLst/>
          </a:prstGeom>
          <a:noFill/>
          <a:ln w="0">
            <a:noFill/>
          </a:ln>
        </p:spPr>
        <p:style>
          <a:lnRef idx="0"/>
          <a:fillRef idx="0"/>
          <a:effectRef idx="0"/>
          <a:fontRef idx="minor"/>
        </p:style>
        <p:txBody>
          <a:bodyPr lIns="0" rIns="0" tIns="0" bIns="0" anchor="t">
            <a:normAutofit/>
          </a:bodyPr>
          <a:p>
            <a:pPr defTabSz="914400">
              <a:lnSpc>
                <a:spcPts val="1820"/>
              </a:lnSpc>
              <a:tabLst>
                <a:tab algn="l" pos="0"/>
              </a:tabLst>
            </a:pPr>
            <a:r>
              <a:rPr lang="en-US" sz="1300" b="0" u="none" strike="noStrike">
                <a:solidFill>
                  <a:srgbClr val="c3ccd6"/>
                </a:solidFill>
                <a:effectLst/>
                <a:uFillTx/>
                <a:latin typeface="IBM Plex Sans"/>
                <a:ea typeface="IBM Plex Sans"/>
              </a:rPr>
              <a:t>Il pool libero RIPE NCC è esaurito dal 2019: da allora è attiva una waiting list per ottenere nuovi blocchi IPv4.</a:t>
            </a:r>
            <a:endParaRPr lang="en-US" sz="1300" b="0" u="none" strike="noStrike">
              <a:solidFill>
                <a:srgbClr val="ffffff"/>
              </a:solidFill>
              <a:effectLst/>
              <a:uFillTx/>
              <a:latin typeface="Arial"/>
            </a:endParaRPr>
          </a:p>
        </p:txBody>
      </p:sp>
      <p:sp>
        <p:nvSpPr>
          <p:cNvPr id="38" name="Shape 4"/>
          <p:cNvSpPr/>
          <p:nvPr/>
        </p:nvSpPr>
        <p:spPr>
          <a:xfrm>
            <a:off x="4405680" y="1587960"/>
            <a:ext cx="3380040" cy="1994040"/>
          </a:xfrm>
          <a:prstGeom prst="roundRect">
            <a:avLst>
              <a:gd name="adj" fmla="val 4935"/>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9" name="Text 5"/>
          <p:cNvSpPr/>
          <p:nvPr/>
        </p:nvSpPr>
        <p:spPr>
          <a:xfrm>
            <a:off x="4660200" y="1842480"/>
            <a:ext cx="2957400" cy="253800"/>
          </a:xfrm>
          <a:prstGeom prst="rect">
            <a:avLst/>
          </a:prstGeom>
          <a:noFill/>
          <a:ln w="0">
            <a:noFill/>
          </a:ln>
        </p:spPr>
        <p:style>
          <a:lnRef idx="0"/>
          <a:fillRef idx="0"/>
          <a:effectRef idx="0"/>
          <a:fontRef idx="minor"/>
        </p:style>
        <p:txBody>
          <a:bodyPr lIns="0" rIns="0" tIns="0" bIns="0" anchor="t">
            <a:normAutofit/>
          </a:bodyPr>
          <a:p>
            <a:pPr defTabSz="914400">
              <a:lnSpc>
                <a:spcPts val="1800"/>
              </a:lnSpc>
              <a:tabLst>
                <a:tab algn="l" pos="0"/>
              </a:tabLst>
            </a:pPr>
            <a:r>
              <a:rPr lang="en-US" sz="1500" b="1" u="none" strike="noStrike">
                <a:solidFill>
                  <a:srgbClr val="35d0c0"/>
                </a:solidFill>
                <a:effectLst/>
                <a:uFillTx/>
                <a:latin typeface="IBM Plex Sans"/>
                <a:ea typeface="IBM Plex Sans"/>
              </a:rPr>
              <a:t>Moltiplicazione degli endpoint</a:t>
            </a:r>
            <a:endParaRPr lang="en-US" sz="1500" b="0" u="none" strike="noStrike">
              <a:solidFill>
                <a:srgbClr val="ffffff"/>
              </a:solidFill>
              <a:effectLst/>
              <a:uFillTx/>
              <a:latin typeface="Arial"/>
            </a:endParaRPr>
          </a:p>
        </p:txBody>
      </p:sp>
      <p:sp>
        <p:nvSpPr>
          <p:cNvPr id="40" name="Text 6"/>
          <p:cNvSpPr/>
          <p:nvPr/>
        </p:nvSpPr>
        <p:spPr>
          <a:xfrm>
            <a:off x="4660200" y="2172600"/>
            <a:ext cx="2957400" cy="949680"/>
          </a:xfrm>
          <a:prstGeom prst="rect">
            <a:avLst/>
          </a:prstGeom>
          <a:noFill/>
          <a:ln w="0">
            <a:noFill/>
          </a:ln>
        </p:spPr>
        <p:style>
          <a:lnRef idx="0"/>
          <a:fillRef idx="0"/>
          <a:effectRef idx="0"/>
          <a:fontRef idx="minor"/>
        </p:style>
        <p:txBody>
          <a:bodyPr lIns="0" rIns="0" tIns="0" bIns="0" anchor="t">
            <a:normAutofit/>
          </a:bodyPr>
          <a:p>
            <a:pPr defTabSz="914400">
              <a:lnSpc>
                <a:spcPts val="1820"/>
              </a:lnSpc>
              <a:tabLst>
                <a:tab algn="l" pos="0"/>
              </a:tabLst>
            </a:pPr>
            <a:r>
              <a:rPr lang="en-US" sz="1300" b="0" u="none" strike="noStrike">
                <a:solidFill>
                  <a:srgbClr val="c3ccd6"/>
                </a:solidFill>
                <a:effectLst/>
                <a:uFillTx/>
                <a:latin typeface="IBM Plex Sans"/>
                <a:ea typeface="IBM Plex Sans"/>
              </a:rPr>
              <a:t>IoT, RAN 5G/6G, edge CDN: ogni nuovo servizio richiede indirizzamento nativo su scala che il residuo IPv4 non può più coprire.</a:t>
            </a:r>
            <a:endParaRPr lang="en-US" sz="1300" b="0" u="none" strike="noStrike">
              <a:solidFill>
                <a:srgbClr val="ffffff"/>
              </a:solidFill>
              <a:effectLst/>
              <a:uFillTx/>
              <a:latin typeface="Arial"/>
            </a:endParaRPr>
          </a:p>
        </p:txBody>
      </p:sp>
      <p:sp>
        <p:nvSpPr>
          <p:cNvPr id="41" name="Shape 7"/>
          <p:cNvSpPr/>
          <p:nvPr/>
        </p:nvSpPr>
        <p:spPr>
          <a:xfrm>
            <a:off x="7995600" y="1587960"/>
            <a:ext cx="3380040" cy="1994040"/>
          </a:xfrm>
          <a:prstGeom prst="roundRect">
            <a:avLst>
              <a:gd name="adj" fmla="val 4935"/>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42" name="Text 8"/>
          <p:cNvSpPr/>
          <p:nvPr/>
        </p:nvSpPr>
        <p:spPr>
          <a:xfrm>
            <a:off x="8250120" y="1842480"/>
            <a:ext cx="2957400" cy="253800"/>
          </a:xfrm>
          <a:prstGeom prst="rect">
            <a:avLst/>
          </a:prstGeom>
          <a:noFill/>
          <a:ln w="0">
            <a:noFill/>
          </a:ln>
        </p:spPr>
        <p:style>
          <a:lnRef idx="0"/>
          <a:fillRef idx="0"/>
          <a:effectRef idx="0"/>
          <a:fontRef idx="minor"/>
        </p:style>
        <p:txBody>
          <a:bodyPr lIns="0" rIns="0" tIns="0" bIns="0" anchor="t">
            <a:normAutofit/>
          </a:bodyPr>
          <a:p>
            <a:pPr defTabSz="914400">
              <a:lnSpc>
                <a:spcPts val="1800"/>
              </a:lnSpc>
              <a:tabLst>
                <a:tab algn="l" pos="0"/>
              </a:tabLst>
            </a:pPr>
            <a:r>
              <a:rPr lang="en-US" sz="1500" b="1" u="none" strike="noStrike">
                <a:solidFill>
                  <a:srgbClr val="35d0c0"/>
                </a:solidFill>
                <a:effectLst/>
                <a:uFillTx/>
                <a:latin typeface="IBM Plex Sans"/>
                <a:ea typeface="IBM Plex Sans"/>
              </a:rPr>
              <a:t>Debito tecnico del CGNAT</a:t>
            </a:r>
            <a:endParaRPr lang="en-US" sz="1500" b="0" u="none" strike="noStrike">
              <a:solidFill>
                <a:srgbClr val="ffffff"/>
              </a:solidFill>
              <a:effectLst/>
              <a:uFillTx/>
              <a:latin typeface="Arial"/>
            </a:endParaRPr>
          </a:p>
        </p:txBody>
      </p:sp>
      <p:sp>
        <p:nvSpPr>
          <p:cNvPr id="43" name="Text 9"/>
          <p:cNvSpPr/>
          <p:nvPr/>
        </p:nvSpPr>
        <p:spPr>
          <a:xfrm>
            <a:off x="8250120" y="2172600"/>
            <a:ext cx="2957400" cy="1180800"/>
          </a:xfrm>
          <a:prstGeom prst="rect">
            <a:avLst/>
          </a:prstGeom>
          <a:noFill/>
          <a:ln w="0">
            <a:noFill/>
          </a:ln>
        </p:spPr>
        <p:style>
          <a:lnRef idx="0"/>
          <a:fillRef idx="0"/>
          <a:effectRef idx="0"/>
          <a:fontRef idx="minor"/>
        </p:style>
        <p:txBody>
          <a:bodyPr lIns="0" rIns="0" tIns="0" bIns="0" anchor="t">
            <a:normAutofit/>
          </a:bodyPr>
          <a:p>
            <a:pPr defTabSz="914400">
              <a:lnSpc>
                <a:spcPts val="1820"/>
              </a:lnSpc>
              <a:tabLst>
                <a:tab algn="l" pos="0"/>
              </a:tabLst>
            </a:pPr>
            <a:r>
              <a:rPr lang="en-US" sz="1300" b="0" u="none" strike="noStrike">
                <a:solidFill>
                  <a:srgbClr val="c3ccd6"/>
                </a:solidFill>
                <a:effectLst/>
                <a:uFillTx/>
                <a:latin typeface="IBM Plex Sans"/>
                <a:ea typeface="IBM Plex Sans"/>
              </a:rPr>
              <a:t>Stato di connessione condiviso e multiplexing fragile penalizzano proprio i flussi che contano di più: streaming live ad alto bitrate su UDP/QUIC.</a:t>
            </a:r>
            <a:endParaRPr lang="en-US" sz="1300" b="0" u="none" strike="noStrike">
              <a:solidFill>
                <a:srgbClr val="ffffff"/>
              </a:solidFill>
              <a:effectLst/>
              <a:uFillTx/>
              <a:latin typeface="Arial"/>
            </a:endParaRPr>
          </a:p>
        </p:txBody>
      </p:sp>
      <p:sp>
        <p:nvSpPr>
          <p:cNvPr id="44" name="Text 10"/>
          <p:cNvSpPr/>
          <p:nvPr/>
        </p:nvSpPr>
        <p:spPr>
          <a:xfrm>
            <a:off x="812880" y="6238080"/>
            <a:ext cx="3496680" cy="2383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681"/>
              </a:lnSpc>
              <a:tabLst>
                <a:tab algn="l" pos="0"/>
              </a:tabLst>
            </a:pPr>
            <a:r>
              <a:rPr lang="en-US" sz="1200" b="0" u="none" strike="noStrike">
                <a:solidFill>
                  <a:srgbClr val="5b7185"/>
                </a:solidFill>
                <a:effectLst/>
                <a:uFillTx/>
                <a:latin typeface="IBM Plex Sans"/>
                <a:ea typeface="IBM Plex Sans"/>
              </a:rPr>
              <a:t>Next Generation Streaming — L'evoluzione di IPv6</a:t>
            </a:r>
            <a:endParaRPr lang="en-US" sz="1200" b="0" u="none" strike="noStrike">
              <a:solidFill>
                <a:srgbClr val="ffffff"/>
              </a:solidFill>
              <a:effectLst/>
              <a:uFillTx/>
              <a:latin typeface="Arial"/>
            </a:endParaRPr>
          </a:p>
        </p:txBody>
      </p:sp>
      <p:sp>
        <p:nvSpPr>
          <p:cNvPr id="45" name="Text 11"/>
          <p:cNvSpPr/>
          <p:nvPr/>
        </p:nvSpPr>
        <p:spPr>
          <a:xfrm>
            <a:off x="10883160" y="6238080"/>
            <a:ext cx="54648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5b7185"/>
                </a:solidFill>
                <a:effectLst/>
                <a:uFillTx/>
                <a:latin typeface="IBM Plex Sans"/>
                <a:ea typeface="IBM Plex Sans"/>
              </a:rPr>
              <a:t>03 / 15</a:t>
            </a:r>
            <a:endParaRPr lang="en-US" sz="12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420"/>
        </a:solidFill>
      </p:bgPr>
    </p:bg>
    <p:spTree>
      <p:nvGrpSpPr>
        <p:cNvPr id="1" name=""/>
        <p:cNvGrpSpPr/>
        <p:nvPr/>
      </p:nvGrpSpPr>
      <p:grpSpPr>
        <a:xfrm>
          <a:off x="0" y="0"/>
          <a:ext cx="0" cy="0"/>
          <a:chOff x="0" y="0"/>
          <a:chExt cx="0" cy="0"/>
        </a:xfrm>
      </p:grpSpPr>
      <p:sp>
        <p:nvSpPr>
          <p:cNvPr id="46" name="Text 0"/>
          <p:cNvSpPr/>
          <p:nvPr/>
        </p:nvSpPr>
        <p:spPr>
          <a:xfrm>
            <a:off x="812880" y="812880"/>
            <a:ext cx="10883160" cy="448560"/>
          </a:xfrm>
          <a:prstGeom prst="rect">
            <a:avLst/>
          </a:prstGeom>
          <a:noFill/>
          <a:ln w="0">
            <a:noFill/>
          </a:ln>
        </p:spPr>
        <p:style>
          <a:lnRef idx="0"/>
          <a:fillRef idx="0"/>
          <a:effectRef idx="0"/>
          <a:fontRef idx="minor"/>
        </p:style>
        <p:txBody>
          <a:bodyPr lIns="0" rIns="0" tIns="0" bIns="0" anchor="t">
            <a:normAutofit/>
          </a:bodyPr>
          <a:p>
            <a:pPr defTabSz="914400">
              <a:lnSpc>
                <a:spcPts val="3336"/>
              </a:lnSpc>
              <a:tabLst>
                <a:tab algn="l" pos="0"/>
              </a:tabLst>
            </a:pPr>
            <a:r>
              <a:rPr lang="en-US" sz="2900" b="1" u="none" strike="noStrike">
                <a:solidFill>
                  <a:srgbClr val="eef3f7"/>
                </a:solidFill>
                <a:effectLst/>
                <a:uFillTx/>
                <a:latin typeface="IBM Plex Sans"/>
                <a:ea typeface="IBM Plex Sans"/>
              </a:rPr>
              <a:t>Lo stato dell'adozione, oggi</a:t>
            </a:r>
            <a:endParaRPr lang="en-US" sz="2900" b="0" u="none" strike="noStrike">
              <a:solidFill>
                <a:srgbClr val="ffffff"/>
              </a:solidFill>
              <a:effectLst/>
              <a:uFillTx/>
              <a:latin typeface="Arial"/>
            </a:endParaRPr>
          </a:p>
        </p:txBody>
      </p:sp>
      <p:sp>
        <p:nvSpPr>
          <p:cNvPr id="47" name="Text 1"/>
          <p:cNvSpPr/>
          <p:nvPr/>
        </p:nvSpPr>
        <p:spPr>
          <a:xfrm>
            <a:off x="812880" y="1414080"/>
            <a:ext cx="10883160" cy="247320"/>
          </a:xfrm>
          <a:prstGeom prst="rect">
            <a:avLst/>
          </a:prstGeom>
          <a:noFill/>
          <a:ln w="0">
            <a:noFill/>
          </a:ln>
        </p:spPr>
        <p:style>
          <a:lnRef idx="0"/>
          <a:fillRef idx="0"/>
          <a:effectRef idx="0"/>
          <a:fontRef idx="minor"/>
        </p:style>
        <p:txBody>
          <a:bodyPr lIns="0" rIns="0" tIns="0" bIns="0" anchor="t">
            <a:normAutofit/>
          </a:bodyPr>
          <a:p>
            <a:pPr defTabSz="914400">
              <a:lnSpc>
                <a:spcPts val="1749"/>
              </a:lnSpc>
              <a:tabLst>
                <a:tab algn="l" pos="0"/>
              </a:tabLst>
            </a:pPr>
            <a:r>
              <a:rPr lang="en-US" sz="1250" b="0" u="none" strike="noStrike">
                <a:solidFill>
                  <a:srgbClr val="8fa1b3"/>
                </a:solidFill>
                <a:effectLst/>
                <a:uFillTx/>
                <a:latin typeface="IBM Plex Sans"/>
                <a:ea typeface="IBM Plex Sans"/>
              </a:rPr>
              <a:t>Il 28 marzo 2026 il traffico Google ha superato per la prima volta il 50% su IPv6 — e alcuni dei nomi più noti si sono già impegnati a fondo.</a:t>
            </a:r>
            <a:endParaRPr lang="en-US" sz="1250" b="0" u="none" strike="noStrike">
              <a:solidFill>
                <a:srgbClr val="ffffff"/>
              </a:solidFill>
              <a:effectLst/>
              <a:uFillTx/>
              <a:latin typeface="Arial"/>
            </a:endParaRPr>
          </a:p>
        </p:txBody>
      </p:sp>
      <p:pic>
        <p:nvPicPr>
          <p:cNvPr id="48" name="Image 0" descr="Confronto adozione IPv6: media globale misurata (Google 50,1%, APNIC 43,1%, Cloudflare 40,1%) contro impegno infrastrutturale pieno di AWS, Apple, Meta e Microsoft"/>
          <p:cNvPicPr/>
          <p:nvPr/>
        </p:nvPicPr>
        <p:blipFill>
          <a:blip r:embed="rId1"/>
          <a:srcRect l="-48" t="0" r="-48" b="0"/>
          <a:stretch/>
        </p:blipFill>
        <p:spPr>
          <a:xfrm>
            <a:off x="812880" y="1814040"/>
            <a:ext cx="9524520" cy="1904760"/>
          </a:xfrm>
          <a:prstGeom prst="rect">
            <a:avLst/>
          </a:prstGeom>
          <a:noFill/>
          <a:ln w="0">
            <a:noFill/>
          </a:ln>
        </p:spPr>
      </p:pic>
      <p:sp>
        <p:nvSpPr>
          <p:cNvPr id="49" name="Shape 2"/>
          <p:cNvSpPr/>
          <p:nvPr/>
        </p:nvSpPr>
        <p:spPr>
          <a:xfrm>
            <a:off x="816120" y="3900240"/>
            <a:ext cx="10559520" cy="543960"/>
          </a:xfrm>
          <a:prstGeom prst="roundRect">
            <a:avLst>
              <a:gd name="adj" fmla="val 18086"/>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50" name="Text 3"/>
          <p:cNvSpPr/>
          <p:nvPr/>
        </p:nvSpPr>
        <p:spPr>
          <a:xfrm>
            <a:off x="1044720" y="4065480"/>
            <a:ext cx="8723880" cy="2383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681"/>
              </a:lnSpc>
              <a:tabLst>
                <a:tab algn="l" pos="0"/>
              </a:tabLst>
            </a:pPr>
            <a:r>
              <a:rPr lang="en-US" sz="1200" b="0" u="none" strike="noStrike">
                <a:solidFill>
                  <a:srgbClr val="c3ccd6"/>
                </a:solidFill>
                <a:effectLst/>
                <a:uFillTx/>
                <a:latin typeface="IBM Plex Sans"/>
                <a:ea typeface="IBM Plex Sans"/>
              </a:rPr>
              <a:t>A livello di singoli paesi il divario è ampio: </a:t>
            </a:r>
            <a:r>
              <a:rPr lang="en-US" sz="1200" b="1" u="none" strike="noStrike">
                <a:solidFill>
                  <a:srgbClr val="c3ccd6"/>
                </a:solidFill>
                <a:effectLst/>
                <a:uFillTx/>
                <a:latin typeface="IBM Plex Sans"/>
                <a:ea typeface="IBM Plex Sans"/>
              </a:rPr>
              <a:t>Francia 73%</a:t>
            </a:r>
            <a:r>
              <a:rPr lang="en-US" sz="1200" b="0" u="none" strike="noStrike">
                <a:solidFill>
                  <a:srgbClr val="c3ccd6"/>
                </a:solidFill>
                <a:effectLst/>
                <a:uFillTx/>
                <a:latin typeface="IBM Plex Sans"/>
                <a:ea typeface="IBM Plex Sans"/>
              </a:rPr>
              <a:t>, </a:t>
            </a:r>
            <a:r>
              <a:rPr lang="en-US" sz="1200" b="1" u="none" strike="noStrike">
                <a:solidFill>
                  <a:srgbClr val="c3ccd6"/>
                </a:solidFill>
                <a:effectLst/>
                <a:uFillTx/>
                <a:latin typeface="IBM Plex Sans"/>
                <a:ea typeface="IBM Plex Sans"/>
              </a:rPr>
              <a:t>India 72%</a:t>
            </a:r>
            <a:r>
              <a:rPr lang="en-US" sz="1200" b="0" u="none" strike="noStrike">
                <a:solidFill>
                  <a:srgbClr val="c3ccd6"/>
                </a:solidFill>
                <a:effectLst/>
                <a:uFillTx/>
                <a:latin typeface="IBM Plex Sans"/>
                <a:ea typeface="IBM Plex Sans"/>
              </a:rPr>
              <a:t>, </a:t>
            </a:r>
            <a:r>
              <a:rPr lang="en-US" sz="1200" b="1" u="none" strike="noStrike">
                <a:solidFill>
                  <a:srgbClr val="c3ccd6"/>
                </a:solidFill>
                <a:effectLst/>
                <a:uFillTx/>
                <a:latin typeface="IBM Plex Sans"/>
                <a:ea typeface="IBM Plex Sans"/>
              </a:rPr>
              <a:t>Arabia Saudita 65%</a:t>
            </a:r>
            <a:r>
              <a:rPr lang="en-US" sz="1200" b="0" u="none" strike="noStrike">
                <a:solidFill>
                  <a:srgbClr val="c3ccd6"/>
                </a:solidFill>
                <a:effectLst/>
                <a:uFillTx/>
                <a:latin typeface="IBM Plex Sans"/>
                <a:ea typeface="IBM Plex Sans"/>
              </a:rPr>
              <a:t> — mentre l'</a:t>
            </a:r>
            <a:r>
              <a:rPr lang="en-US" sz="1200" b="1" u="none" strike="noStrike">
                <a:solidFill>
                  <a:srgbClr val="c3ccd6"/>
                </a:solidFill>
                <a:effectLst/>
                <a:uFillTx/>
                <a:latin typeface="IBM Plex Sans"/>
                <a:ea typeface="IBM Plex Sans"/>
              </a:rPr>
              <a:t>Italia si ferma al 17%</a:t>
            </a:r>
            <a:r>
              <a:rPr lang="en-US" sz="1200" b="0" u="none" strike="noStrike">
                <a:solidFill>
                  <a:srgbClr val="c3ccd6"/>
                </a:solidFill>
                <a:effectLst/>
                <a:uFillTx/>
                <a:latin typeface="IBM Plex Sans"/>
                <a:ea typeface="IBM Plex Sans"/>
              </a:rPr>
              <a:t>.</a:t>
            </a:r>
            <a:endParaRPr lang="en-US" sz="1200" b="0" u="none" strike="noStrike">
              <a:solidFill>
                <a:srgbClr val="ffffff"/>
              </a:solidFill>
              <a:effectLst/>
              <a:uFillTx/>
              <a:latin typeface="Arial"/>
            </a:endParaRPr>
          </a:p>
        </p:txBody>
      </p:sp>
      <p:sp>
        <p:nvSpPr>
          <p:cNvPr id="51" name="Text 4"/>
          <p:cNvSpPr/>
          <p:nvPr/>
        </p:nvSpPr>
        <p:spPr>
          <a:xfrm>
            <a:off x="812880" y="6238080"/>
            <a:ext cx="3496680" cy="2383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681"/>
              </a:lnSpc>
              <a:tabLst>
                <a:tab algn="l" pos="0"/>
              </a:tabLst>
            </a:pPr>
            <a:r>
              <a:rPr lang="en-US" sz="1200" b="0" u="none" strike="noStrike">
                <a:solidFill>
                  <a:srgbClr val="5b7185"/>
                </a:solidFill>
                <a:effectLst/>
                <a:uFillTx/>
                <a:latin typeface="IBM Plex Sans"/>
                <a:ea typeface="IBM Plex Sans"/>
              </a:rPr>
              <a:t>Next Generation Streaming — L'evoluzione di IPv6</a:t>
            </a:r>
            <a:endParaRPr lang="en-US" sz="1200" b="0" u="none" strike="noStrike">
              <a:solidFill>
                <a:srgbClr val="ffffff"/>
              </a:solidFill>
              <a:effectLst/>
              <a:uFillTx/>
              <a:latin typeface="Arial"/>
            </a:endParaRPr>
          </a:p>
        </p:txBody>
      </p:sp>
      <p:sp>
        <p:nvSpPr>
          <p:cNvPr id="52" name="Text 5"/>
          <p:cNvSpPr/>
          <p:nvPr/>
        </p:nvSpPr>
        <p:spPr>
          <a:xfrm>
            <a:off x="10883160" y="6238080"/>
            <a:ext cx="54648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5b7185"/>
                </a:solidFill>
                <a:effectLst/>
                <a:uFillTx/>
                <a:latin typeface="IBM Plex Sans"/>
                <a:ea typeface="IBM Plex Sans"/>
              </a:rPr>
              <a:t>04 / 15</a:t>
            </a:r>
            <a:endParaRPr lang="en-US" sz="12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420"/>
        </a:solidFill>
      </p:bgPr>
    </p:bg>
    <p:spTree>
      <p:nvGrpSpPr>
        <p:cNvPr id="1" name=""/>
        <p:cNvGrpSpPr/>
        <p:nvPr/>
      </p:nvGrpSpPr>
      <p:grpSpPr>
        <a:xfrm>
          <a:off x="0" y="0"/>
          <a:ext cx="0" cy="0"/>
          <a:chOff x="0" y="0"/>
          <a:chExt cx="0" cy="0"/>
        </a:xfrm>
      </p:grpSpPr>
      <p:sp>
        <p:nvSpPr>
          <p:cNvPr id="53" name="Text 0"/>
          <p:cNvSpPr/>
          <p:nvPr/>
        </p:nvSpPr>
        <p:spPr>
          <a:xfrm>
            <a:off x="812880" y="812880"/>
            <a:ext cx="10883160" cy="327960"/>
          </a:xfrm>
          <a:prstGeom prst="rect">
            <a:avLst/>
          </a:prstGeom>
          <a:noFill/>
          <a:ln w="0">
            <a:noFill/>
          </a:ln>
        </p:spPr>
        <p:style>
          <a:lnRef idx="0"/>
          <a:fillRef idx="0"/>
          <a:effectRef idx="0"/>
          <a:fontRef idx="minor"/>
        </p:style>
        <p:txBody>
          <a:bodyPr lIns="0" rIns="0" tIns="0" bIns="0" anchor="t">
            <a:normAutofit/>
          </a:bodyPr>
          <a:p>
            <a:pPr defTabSz="914400">
              <a:lnSpc>
                <a:spcPts val="2415"/>
              </a:lnSpc>
              <a:tabLst>
                <a:tab algn="l" pos="0"/>
              </a:tabLst>
            </a:pPr>
            <a:r>
              <a:rPr lang="en-US" sz="2100" b="1" u="none" strike="noStrike">
                <a:solidFill>
                  <a:srgbClr val="eef3f7"/>
                </a:solidFill>
                <a:effectLst/>
                <a:uFillTx/>
                <a:latin typeface="IBM Plex Sans"/>
                <a:ea typeface="IBM Plex Sans"/>
              </a:rPr>
              <a:t>L'adozione in Italia, operatore per operatore</a:t>
            </a:r>
            <a:endParaRPr lang="en-US" sz="2100" b="0" u="none" strike="noStrike">
              <a:solidFill>
                <a:srgbClr val="ffffff"/>
              </a:solidFill>
              <a:effectLst/>
              <a:uFillTx/>
              <a:latin typeface="Arial"/>
            </a:endParaRPr>
          </a:p>
        </p:txBody>
      </p:sp>
      <p:graphicFrame>
        <p:nvGraphicFramePr>
          <p:cNvPr id="54" name="Table 0"/>
          <p:cNvGraphicFramePr/>
          <p:nvPr/>
        </p:nvGraphicFramePr>
        <p:xfrm>
          <a:off x="812880" y="1293480"/>
          <a:ext cx="10566000" cy="3672720"/>
        </p:xfrm>
        <a:graphic>
          <a:graphicData uri="http://schemas.openxmlformats.org/drawingml/2006/table">
            <a:tbl>
              <a:tblPr/>
              <a:tblGrid>
                <a:gridCol w="3521880"/>
                <a:gridCol w="3521880"/>
                <a:gridCol w="3521880"/>
              </a:tblGrid>
              <a:tr h="388080">
                <a:tc>
                  <a:txBody>
                    <a:bodyPr lIns="101520" rIns="101520" tIns="75960" bIns="75960" anchor="t">
                      <a:noAutofit/>
                    </a:bodyPr>
                    <a:p>
                      <a:pPr defTabSz="914400">
                        <a:lnSpc>
                          <a:spcPts val="1763"/>
                        </a:lnSpc>
                        <a:tabLst>
                          <a:tab algn="l" pos="0"/>
                        </a:tabLst>
                      </a:pPr>
                      <a:r>
                        <a:rPr lang="en-US" sz="1260" b="1" u="none" strike="noStrike">
                          <a:solidFill>
                            <a:srgbClr val="7f93a6"/>
                          </a:solidFill>
                          <a:effectLst/>
                          <a:uFillTx/>
                          <a:latin typeface="IBM Plex Sans"/>
                          <a:ea typeface="IBM Plex Sans"/>
                        </a:rPr>
                        <a:t>Operatore</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solidFill>
                      <a:srgbClr val="1d2631"/>
                    </a:solidFill>
                  </a:tcPr>
                </a:tc>
                <a:tc>
                  <a:txBody>
                    <a:bodyPr lIns="101520" rIns="101520" tIns="75960" bIns="75960" anchor="t">
                      <a:noAutofit/>
                    </a:bodyPr>
                    <a:p>
                      <a:pPr algn="r" defTabSz="914400">
                        <a:lnSpc>
                          <a:spcPts val="1763"/>
                        </a:lnSpc>
                        <a:tabLst>
                          <a:tab algn="l" pos="0"/>
                        </a:tabLst>
                      </a:pPr>
                      <a:r>
                        <a:rPr lang="en-US" sz="1260" b="1" u="none" strike="noStrike">
                          <a:solidFill>
                            <a:srgbClr val="7f93a6"/>
                          </a:solidFill>
                          <a:effectLst/>
                          <a:uFillTx/>
                          <a:latin typeface="IBM Plex Sans"/>
                          <a:ea typeface="IBM Plex Sans"/>
                        </a:rPr>
                        <a:t>Adozione IPv6</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solidFill>
                      <a:srgbClr val="1d2631"/>
                    </a:solidFill>
                  </a:tcPr>
                </a:tc>
                <a:tc>
                  <a:txBody>
                    <a:bodyPr lIns="101520" rIns="101520" tIns="75960" bIns="75960" anchor="t">
                      <a:noAutofit/>
                    </a:bodyPr>
                    <a:p>
                      <a:pPr defTabSz="914400">
                        <a:lnSpc>
                          <a:spcPts val="1763"/>
                        </a:lnSpc>
                        <a:tabLst>
                          <a:tab algn="l" pos="0"/>
                        </a:tabLst>
                      </a:pPr>
                      <a:r>
                        <a:rPr lang="en-US" sz="1260" b="1" u="none" strike="noStrike">
                          <a:solidFill>
                            <a:srgbClr val="7f93a6"/>
                          </a:solidFill>
                          <a:effectLst/>
                          <a:uFillTx/>
                          <a:latin typeface="IBM Plex Sans"/>
                          <a:ea typeface="IBM Plex Sans"/>
                        </a:rPr>
                        <a:t>Nota</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solidFill>
                      <a:srgbClr val="1d2631"/>
                    </a:solidFill>
                  </a:tcPr>
                </a:tc>
              </a:tr>
              <a:tr h="612000">
                <a:tc>
                  <a:txBody>
                    <a:bodyPr lIns="101520" rIns="101520" tIns="75960" bIns="75960" anchor="t">
                      <a:noAutofit/>
                    </a:bodyPr>
                    <a:p>
                      <a:pPr defTabSz="914400">
                        <a:lnSpc>
                          <a:spcPts val="1763"/>
                        </a:lnSpc>
                        <a:tabLst>
                          <a:tab algn="l" pos="0"/>
                        </a:tabLst>
                      </a:pPr>
                      <a:r>
                        <a:rPr lang="en-US" sz="1260" b="0" u="none" strike="noStrike">
                          <a:solidFill>
                            <a:srgbClr val="eef3f7"/>
                          </a:solidFill>
                          <a:effectLst/>
                          <a:uFillTx/>
                          <a:latin typeface="IBM Plex Sans"/>
                          <a:ea typeface="IBM Plex Sans"/>
                        </a:rPr>
                        <a:t>Sky Italia</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noFill/>
                  </a:tcPr>
                </a:tc>
                <a:tc>
                  <a:txBody>
                    <a:bodyPr lIns="101520" rIns="101520" tIns="75960" bIns="75960" anchor="t">
                      <a:noAutofit/>
                    </a:bodyPr>
                    <a:p>
                      <a:pPr algn="r" defTabSz="914400">
                        <a:lnSpc>
                          <a:spcPts val="1763"/>
                        </a:lnSpc>
                        <a:tabLst>
                          <a:tab algn="l" pos="0"/>
                        </a:tabLst>
                      </a:pPr>
                      <a:r>
                        <a:rPr lang="en-US" sz="1260" b="0" u="none" strike="noStrike">
                          <a:solidFill>
                            <a:srgbClr val="35d0c0"/>
                          </a:solidFill>
                          <a:effectLst/>
                          <a:uFillTx/>
                          <a:latin typeface="IBM Plex Sans"/>
                          <a:ea typeface="IBM Plex Sans"/>
                        </a:rPr>
                        <a:t>~94%</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noFill/>
                  </a:tcPr>
                </a:tc>
                <a:tc>
                  <a:txBody>
                    <a:bodyPr lIns="101520" rIns="101520" tIns="75960" bIns="75960" anchor="t">
                      <a:noAutofit/>
                    </a:bodyPr>
                    <a:p>
                      <a:pPr defTabSz="914400">
                        <a:lnSpc>
                          <a:spcPts val="1763"/>
                        </a:lnSpc>
                        <a:tabLst>
                          <a:tab algn="l" pos="0"/>
                        </a:tabLst>
                      </a:pPr>
                      <a:r>
                        <a:rPr lang="en-US" sz="1260" b="0" u="none" strike="noStrike">
                          <a:solidFill>
                            <a:srgbClr val="c3ccd6"/>
                          </a:solidFill>
                          <a:effectLst/>
                          <a:uFillTx/>
                          <a:latin typeface="IBM Plex Sans"/>
                          <a:ea typeface="IBM Plex Sans"/>
                        </a:rPr>
                        <a:t>Deployment nativo via MAP-T su SkyQ Fibra, capofila da anni</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noFill/>
                  </a:tcPr>
                </a:tc>
              </a:tr>
              <a:tr h="612000">
                <a:tc>
                  <a:txBody>
                    <a:bodyPr lIns="101520" rIns="101520" tIns="75960" bIns="75960" anchor="t">
                      <a:noAutofit/>
                    </a:bodyPr>
                    <a:p>
                      <a:pPr defTabSz="914400">
                        <a:lnSpc>
                          <a:spcPts val="1763"/>
                        </a:lnSpc>
                        <a:tabLst>
                          <a:tab algn="l" pos="0"/>
                        </a:tabLst>
                      </a:pPr>
                      <a:r>
                        <a:rPr lang="en-US" sz="1260" b="0" u="none" strike="noStrike">
                          <a:solidFill>
                            <a:srgbClr val="eef3f7"/>
                          </a:solidFill>
                          <a:effectLst/>
                          <a:uFillTx/>
                          <a:latin typeface="IBM Plex Sans"/>
                          <a:ea typeface="IBM Plex Sans"/>
                        </a:rPr>
                        <a:t>Fastweb</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noFill/>
                  </a:tcPr>
                </a:tc>
                <a:tc>
                  <a:txBody>
                    <a:bodyPr lIns="101520" rIns="101520" tIns="75960" bIns="75960" anchor="t">
                      <a:noAutofit/>
                    </a:bodyPr>
                    <a:p>
                      <a:pPr algn="r" defTabSz="914400">
                        <a:lnSpc>
                          <a:spcPts val="1763"/>
                        </a:lnSpc>
                        <a:tabLst>
                          <a:tab algn="l" pos="0"/>
                        </a:tabLst>
                      </a:pPr>
                      <a:r>
                        <a:rPr lang="en-US" sz="1260" b="0" u="none" strike="noStrike">
                          <a:solidFill>
                            <a:srgbClr val="35d0c0"/>
                          </a:solidFill>
                          <a:effectLst/>
                          <a:uFillTx/>
                          <a:latin typeface="IBM Plex Sans"/>
                          <a:ea typeface="IBM Plex Sans"/>
                        </a:rPr>
                        <a:t>~42%</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noFill/>
                  </a:tcPr>
                </a:tc>
                <a:tc>
                  <a:txBody>
                    <a:bodyPr lIns="101520" rIns="101520" tIns="75960" bIns="75960" anchor="t">
                      <a:noAutofit/>
                    </a:bodyPr>
                    <a:p>
                      <a:pPr defTabSz="914400">
                        <a:lnSpc>
                          <a:spcPts val="1763"/>
                        </a:lnSpc>
                        <a:tabLst>
                          <a:tab algn="l" pos="0"/>
                        </a:tabLst>
                      </a:pPr>
                      <a:r>
                        <a:rPr lang="en-US" sz="1260" b="0" u="none" strike="noStrike">
                          <a:solidFill>
                            <a:srgbClr val="c3ccd6"/>
                          </a:solidFill>
                          <a:effectLst/>
                          <a:uFillTx/>
                          <a:latin typeface="IBM Plex Sans"/>
                          <a:ea typeface="IBM Plex Sans"/>
                        </a:rPr>
                        <a:t>Dato del 2022, storicamente su tunnel 6rd — verificare lo stato attuale</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noFill/>
                  </a:tcPr>
                </a:tc>
              </a:tr>
              <a:tr h="612000">
                <a:tc>
                  <a:txBody>
                    <a:bodyPr lIns="101520" rIns="101520" tIns="75960" bIns="75960" anchor="t">
                      <a:noAutofit/>
                    </a:bodyPr>
                    <a:p>
                      <a:pPr defTabSz="914400">
                        <a:lnSpc>
                          <a:spcPts val="1763"/>
                        </a:lnSpc>
                        <a:tabLst>
                          <a:tab algn="l" pos="0"/>
                        </a:tabLst>
                      </a:pPr>
                      <a:r>
                        <a:rPr lang="en-US" sz="1260" b="0" u="none" strike="noStrike">
                          <a:solidFill>
                            <a:srgbClr val="eef3f7"/>
                          </a:solidFill>
                          <a:effectLst/>
                          <a:uFillTx/>
                          <a:latin typeface="IBM Plex Sans"/>
                          <a:ea typeface="IBM Plex Sans"/>
                        </a:rPr>
                        <a:t>WindTre (mobile)</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noFill/>
                  </a:tcPr>
                </a:tc>
                <a:tc>
                  <a:txBody>
                    <a:bodyPr lIns="101520" rIns="101520" tIns="75960" bIns="75960" anchor="t">
                      <a:noAutofit/>
                    </a:bodyPr>
                    <a:p>
                      <a:pPr algn="r" defTabSz="914400">
                        <a:lnSpc>
                          <a:spcPts val="1763"/>
                        </a:lnSpc>
                        <a:tabLst>
                          <a:tab algn="l" pos="0"/>
                        </a:tabLst>
                      </a:pPr>
                      <a:r>
                        <a:rPr lang="en-US" sz="1260" b="0" u="none" strike="noStrike">
                          <a:solidFill>
                            <a:srgbClr val="8fa1b3"/>
                          </a:solidFill>
                          <a:effectLst/>
                          <a:uFillTx/>
                          <a:latin typeface="IBM Plex Sans"/>
                          <a:ea typeface="IBM Plex Sans"/>
                        </a:rPr>
                        <a:t>n.d.</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noFill/>
                  </a:tcPr>
                </a:tc>
                <a:tc>
                  <a:txBody>
                    <a:bodyPr lIns="101520" rIns="101520" tIns="75960" bIns="75960" anchor="t">
                      <a:noAutofit/>
                    </a:bodyPr>
                    <a:p>
                      <a:pPr defTabSz="914400">
                        <a:lnSpc>
                          <a:spcPts val="1763"/>
                        </a:lnSpc>
                        <a:tabLst>
                          <a:tab algn="l" pos="0"/>
                        </a:tabLst>
                      </a:pPr>
                      <a:r>
                        <a:rPr lang="en-US" sz="1260" b="0" u="none" strike="noStrike">
                          <a:solidFill>
                            <a:srgbClr val="c3ccd6"/>
                          </a:solidFill>
                          <a:effectLst/>
                          <a:uFillTx/>
                          <a:latin typeface="IBM Plex Sans"/>
                          <a:ea typeface="IBM Plex Sans"/>
                        </a:rPr>
                        <a:t>Primo operatore mobile italiano ad attivare IPv6 (presentato al 6lottino MIX 2023)</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noFill/>
                  </a:tcPr>
                </a:tc>
              </a:tr>
              <a:tr h="835920">
                <a:tc>
                  <a:txBody>
                    <a:bodyPr lIns="101520" rIns="101520" tIns="75960" bIns="75960" anchor="t">
                      <a:noAutofit/>
                    </a:bodyPr>
                    <a:p>
                      <a:pPr defTabSz="914400">
                        <a:lnSpc>
                          <a:spcPts val="1763"/>
                        </a:lnSpc>
                        <a:tabLst>
                          <a:tab algn="l" pos="0"/>
                        </a:tabLst>
                      </a:pPr>
                      <a:r>
                        <a:rPr lang="en-US" sz="1260" b="0" u="none" strike="noStrike">
                          <a:solidFill>
                            <a:srgbClr val="eef3f7"/>
                          </a:solidFill>
                          <a:effectLst/>
                          <a:uFillTx/>
                          <a:latin typeface="IBM Plex Sans"/>
                          <a:ea typeface="IBM Plex Sans"/>
                        </a:rPr>
                        <a:t>Vodafone / TIM</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noFill/>
                  </a:tcPr>
                </a:tc>
                <a:tc>
                  <a:txBody>
                    <a:bodyPr lIns="101520" rIns="101520" tIns="75960" bIns="75960" anchor="t">
                      <a:noAutofit/>
                    </a:bodyPr>
                    <a:p>
                      <a:pPr algn="r" defTabSz="914400">
                        <a:lnSpc>
                          <a:spcPts val="1763"/>
                        </a:lnSpc>
                        <a:tabLst>
                          <a:tab algn="l" pos="0"/>
                        </a:tabLst>
                      </a:pPr>
                      <a:r>
                        <a:rPr lang="en-US" sz="1260" b="0" u="none" strike="noStrike">
                          <a:solidFill>
                            <a:srgbClr val="8fa1b3"/>
                          </a:solidFill>
                          <a:effectLst/>
                          <a:uFillTx/>
                          <a:latin typeface="IBM Plex Sans"/>
                          <a:ea typeface="IBM Plex Sans"/>
                        </a:rPr>
                        <a:t>n.d.</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noFill/>
                  </a:tcPr>
                </a:tc>
                <a:tc>
                  <a:txBody>
                    <a:bodyPr lIns="101520" rIns="101520" tIns="75960" bIns="75960" anchor="t">
                      <a:noAutofit/>
                    </a:bodyPr>
                    <a:p>
                      <a:pPr defTabSz="914400">
                        <a:lnSpc>
                          <a:spcPts val="1763"/>
                        </a:lnSpc>
                        <a:tabLst>
                          <a:tab algn="l" pos="0"/>
                        </a:tabLst>
                      </a:pPr>
                      <a:r>
                        <a:rPr lang="en-US" sz="1260" b="0" u="none" strike="noStrike">
                          <a:solidFill>
                            <a:srgbClr val="c3ccd6"/>
                          </a:solidFill>
                          <a:effectLst/>
                          <a:uFillTx/>
                          <a:latin typeface="IBM Plex Sans"/>
                          <a:ea typeface="IBM Plex Sans"/>
                        </a:rPr>
                        <a:t>Iniziative sperimentali riportate nel tempo, nessun rollout esteso confermato pubblicamente</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noFill/>
                  </a:tcPr>
                </a:tc>
              </a:tr>
              <a:tr h="612000">
                <a:tc>
                  <a:txBody>
                    <a:bodyPr lIns="101520" rIns="101520" tIns="75960" bIns="75960" anchor="t">
                      <a:noAutofit/>
                    </a:bodyPr>
                    <a:p>
                      <a:pPr defTabSz="914400">
                        <a:lnSpc>
                          <a:spcPts val="1763"/>
                        </a:lnSpc>
                        <a:tabLst>
                          <a:tab algn="l" pos="0"/>
                        </a:tabLst>
                      </a:pPr>
                      <a:r>
                        <a:rPr lang="en-US" sz="1260" b="0" u="none" strike="noStrike">
                          <a:solidFill>
                            <a:srgbClr val="eef3f7"/>
                          </a:solidFill>
                          <a:effectLst/>
                          <a:uFillTx/>
                          <a:latin typeface="IBM Plex Sans"/>
                          <a:ea typeface="IBM Plex Sans"/>
                        </a:rPr>
                        <a:t>Media Italia</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noFill/>
                  </a:tcPr>
                </a:tc>
                <a:tc>
                  <a:txBody>
                    <a:bodyPr lIns="101520" rIns="101520" tIns="75960" bIns="75960" anchor="t">
                      <a:noAutofit/>
                    </a:bodyPr>
                    <a:p>
                      <a:pPr algn="r" defTabSz="914400">
                        <a:lnSpc>
                          <a:spcPts val="1763"/>
                        </a:lnSpc>
                        <a:tabLst>
                          <a:tab algn="l" pos="0"/>
                        </a:tabLst>
                      </a:pPr>
                      <a:r>
                        <a:rPr lang="en-US" sz="1260" b="0" u="none" strike="noStrike">
                          <a:solidFill>
                            <a:srgbClr val="4f8cff"/>
                          </a:solidFill>
                          <a:effectLst/>
                          <a:uFillTx/>
                          <a:latin typeface="IBM Plex Sans"/>
                          <a:ea typeface="IBM Plex Sans"/>
                        </a:rPr>
                        <a:t>6% (2022) → 17% (2026)</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noFill/>
                  </a:tcPr>
                </a:tc>
                <a:tc>
                  <a:txBody>
                    <a:bodyPr lIns="101520" rIns="101520" tIns="75960" bIns="75960" anchor="t">
                      <a:noAutofit/>
                    </a:bodyPr>
                    <a:p>
                      <a:pPr defTabSz="914400">
                        <a:lnSpc>
                          <a:spcPts val="1763"/>
                        </a:lnSpc>
                        <a:tabLst>
                          <a:tab algn="l" pos="0"/>
                        </a:tabLst>
                      </a:pPr>
                      <a:r>
                        <a:rPr lang="en-US" sz="1260" b="0" u="none" strike="noStrike">
                          <a:solidFill>
                            <a:srgbClr val="c3ccd6"/>
                          </a:solidFill>
                          <a:effectLst/>
                          <a:uFillTx/>
                          <a:latin typeface="IBM Plex Sans"/>
                          <a:ea typeface="IBM Plex Sans"/>
                        </a:rPr>
                        <a:t>In crescita, ma resta tra i valori più bassi d'Europa</a:t>
                      </a:r>
                      <a:endParaRPr lang="en-US" sz="1260" b="0" u="none" strike="noStrike">
                        <a:solidFill>
                          <a:srgbClr val="ffffff"/>
                        </a:solidFill>
                        <a:effectLst/>
                        <a:uFillTx/>
                        <a:latin typeface="Arial"/>
                      </a:endParaRPr>
                    </a:p>
                  </a:txBody>
                  <a:tcPr anchor="t" marL="101520" marR="101520" marT="75960" marB="75960">
                    <a:lnL w="12240">
                      <a:solidFill>
                        <a:srgbClr val="3d454f"/>
                      </a:solidFill>
                      <a:prstDash val="solid"/>
                    </a:lnL>
                    <a:lnR w="12240">
                      <a:solidFill>
                        <a:srgbClr val="3d454f"/>
                      </a:solidFill>
                      <a:prstDash val="solid"/>
                    </a:lnR>
                    <a:lnT w="12240">
                      <a:solidFill>
                        <a:srgbClr val="3d454f"/>
                      </a:solidFill>
                      <a:prstDash val="solid"/>
                    </a:lnT>
                    <a:lnB w="12240">
                      <a:solidFill>
                        <a:srgbClr val="3d454f"/>
                      </a:solidFill>
                      <a:prstDash val="solid"/>
                    </a:lnB>
                    <a:noFill/>
                  </a:tcPr>
                </a:tc>
              </a:tr>
            </a:tbl>
          </a:graphicData>
        </a:graphic>
      </p:graphicFrame>
      <p:sp>
        <p:nvSpPr>
          <p:cNvPr id="55" name="Shape 1"/>
          <p:cNvSpPr/>
          <p:nvPr/>
        </p:nvSpPr>
        <p:spPr>
          <a:xfrm>
            <a:off x="816120" y="5158080"/>
            <a:ext cx="10559520" cy="680400"/>
          </a:xfrm>
          <a:prstGeom prst="roundRect">
            <a:avLst>
              <a:gd name="adj" fmla="val 14459"/>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56" name="Text 2"/>
          <p:cNvSpPr/>
          <p:nvPr/>
        </p:nvSpPr>
        <p:spPr>
          <a:xfrm>
            <a:off x="1044720" y="5336280"/>
            <a:ext cx="10405080" cy="349560"/>
          </a:xfrm>
          <a:prstGeom prst="rect">
            <a:avLst/>
          </a:prstGeom>
          <a:noFill/>
          <a:ln w="0">
            <a:noFill/>
          </a:ln>
        </p:spPr>
        <p:style>
          <a:lnRef idx="0"/>
          <a:fillRef idx="0"/>
          <a:effectRef idx="0"/>
          <a:fontRef idx="minor"/>
        </p:style>
        <p:txBody>
          <a:bodyPr lIns="0" rIns="0" tIns="0" bIns="0" anchor="t">
            <a:normAutofit fontScale="70000" lnSpcReduction="19999"/>
          </a:bodyPr>
          <a:p>
            <a:pPr defTabSz="914400">
              <a:lnSpc>
                <a:spcPts val="1726"/>
              </a:lnSpc>
              <a:tabLst>
                <a:tab algn="l" pos="0"/>
              </a:tabLst>
            </a:pPr>
            <a:r>
              <a:rPr lang="en-US" sz="1150" b="0" u="none" strike="noStrike">
                <a:solidFill>
                  <a:srgbClr val="c3ccd6"/>
                </a:solidFill>
                <a:effectLst/>
                <a:uFillTx/>
                <a:latin typeface="IBM Plex Sans"/>
                <a:ea typeface="IBM Plex Sans"/>
              </a:rPr>
              <a:t>Un dato che ridimensiona il problema: circa il </a:t>
            </a:r>
            <a:r>
              <a:rPr lang="en-US" sz="1150" b="1" u="none" strike="noStrike">
                <a:solidFill>
                  <a:srgbClr val="c3ccd6"/>
                </a:solidFill>
                <a:effectLst/>
                <a:uFillTx/>
                <a:latin typeface="IBM Plex Sans"/>
                <a:ea typeface="IBM Plex Sans"/>
              </a:rPr>
              <a:t>90% degli iPhone</a:t>
            </a:r>
            <a:r>
              <a:rPr lang="en-US" sz="1150" b="0" u="none" strike="noStrike">
                <a:solidFill>
                  <a:srgbClr val="c3ccd6"/>
                </a:solidFill>
                <a:effectLst/>
                <a:uFillTx/>
                <a:latin typeface="IBM Plex Sans"/>
                <a:ea typeface="IBM Plex Sans"/>
              </a:rPr>
              <a:t> naviga già di default su IPv6 quando la rete lo consente. Il collo di bottiglia in Italia non è il dispositivo del cliente — è la rete di accesso.</a:t>
            </a:r>
            <a:endParaRPr lang="en-US" sz="1150" b="0" u="none" strike="noStrike">
              <a:solidFill>
                <a:srgbClr val="ffffff"/>
              </a:solidFill>
              <a:effectLst/>
              <a:uFillTx/>
              <a:latin typeface="Arial"/>
            </a:endParaRPr>
          </a:p>
        </p:txBody>
      </p:sp>
      <p:sp>
        <p:nvSpPr>
          <p:cNvPr id="57" name="Text 3"/>
          <p:cNvSpPr/>
          <p:nvPr/>
        </p:nvSpPr>
        <p:spPr>
          <a:xfrm>
            <a:off x="812880" y="6238080"/>
            <a:ext cx="3496680" cy="2383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681"/>
              </a:lnSpc>
              <a:tabLst>
                <a:tab algn="l" pos="0"/>
              </a:tabLst>
            </a:pPr>
            <a:r>
              <a:rPr lang="en-US" sz="1200" b="0" u="none" strike="noStrike">
                <a:solidFill>
                  <a:srgbClr val="5b7185"/>
                </a:solidFill>
                <a:effectLst/>
                <a:uFillTx/>
                <a:latin typeface="IBM Plex Sans"/>
                <a:ea typeface="IBM Plex Sans"/>
              </a:rPr>
              <a:t>Next Generation Streaming — L'evoluzione di IPv6</a:t>
            </a:r>
            <a:endParaRPr lang="en-US" sz="1200" b="0" u="none" strike="noStrike">
              <a:solidFill>
                <a:srgbClr val="ffffff"/>
              </a:solidFill>
              <a:effectLst/>
              <a:uFillTx/>
              <a:latin typeface="Arial"/>
            </a:endParaRPr>
          </a:p>
        </p:txBody>
      </p:sp>
      <p:sp>
        <p:nvSpPr>
          <p:cNvPr id="58" name="Text 4"/>
          <p:cNvSpPr/>
          <p:nvPr/>
        </p:nvSpPr>
        <p:spPr>
          <a:xfrm>
            <a:off x="10883160" y="6238080"/>
            <a:ext cx="54648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5b7185"/>
                </a:solidFill>
                <a:effectLst/>
                <a:uFillTx/>
                <a:latin typeface="IBM Plex Sans"/>
                <a:ea typeface="IBM Plex Sans"/>
              </a:rPr>
              <a:t>05 / 15</a:t>
            </a:r>
            <a:endParaRPr lang="en-US" sz="12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e2a33"/>
        </a:solidFill>
      </p:bgPr>
    </p:bg>
    <p:spTree>
      <p:nvGrpSpPr>
        <p:cNvPr id="1" name=""/>
        <p:cNvGrpSpPr/>
        <p:nvPr/>
      </p:nvGrpSpPr>
      <p:grpSpPr>
        <a:xfrm>
          <a:off x="0" y="0"/>
          <a:ext cx="0" cy="0"/>
          <a:chOff x="0" y="0"/>
          <a:chExt cx="0" cy="0"/>
        </a:xfrm>
      </p:grpSpPr>
      <p:sp>
        <p:nvSpPr>
          <p:cNvPr id="59" name="Text 0"/>
          <p:cNvSpPr/>
          <p:nvPr/>
        </p:nvSpPr>
        <p:spPr>
          <a:xfrm>
            <a:off x="812880" y="812880"/>
            <a:ext cx="10883160" cy="448560"/>
          </a:xfrm>
          <a:prstGeom prst="rect">
            <a:avLst/>
          </a:prstGeom>
          <a:noFill/>
          <a:ln w="0">
            <a:noFill/>
          </a:ln>
        </p:spPr>
        <p:style>
          <a:lnRef idx="0"/>
          <a:fillRef idx="0"/>
          <a:effectRef idx="0"/>
          <a:fontRef idx="minor"/>
        </p:style>
        <p:txBody>
          <a:bodyPr lIns="0" rIns="0" tIns="0" bIns="0" anchor="t">
            <a:normAutofit/>
          </a:bodyPr>
          <a:p>
            <a:pPr defTabSz="914400">
              <a:lnSpc>
                <a:spcPts val="3336"/>
              </a:lnSpc>
              <a:tabLst>
                <a:tab algn="l" pos="0"/>
              </a:tabLst>
            </a:pPr>
            <a:r>
              <a:rPr lang="en-US" sz="2900" b="1" u="none" strike="noStrike">
                <a:solidFill>
                  <a:srgbClr val="eef3f7"/>
                </a:solidFill>
                <a:effectLst/>
                <a:uFillTx/>
                <a:latin typeface="IBM Plex Sans"/>
                <a:ea typeface="IBM Plex Sans"/>
              </a:rPr>
              <a:t>Multicast e anycast: cosa è davvero in produzione</a:t>
            </a:r>
            <a:endParaRPr lang="en-US" sz="2900" b="0" u="none" strike="noStrike">
              <a:solidFill>
                <a:srgbClr val="ffffff"/>
              </a:solidFill>
              <a:effectLst/>
              <a:uFillTx/>
              <a:latin typeface="Arial"/>
            </a:endParaRPr>
          </a:p>
        </p:txBody>
      </p:sp>
      <p:sp>
        <p:nvSpPr>
          <p:cNvPr id="60" name="Shape 1"/>
          <p:cNvSpPr/>
          <p:nvPr/>
        </p:nvSpPr>
        <p:spPr>
          <a:xfrm>
            <a:off x="812880" y="1464840"/>
            <a:ext cx="5194080" cy="1914840"/>
          </a:xfrm>
          <a:prstGeom prst="roundRect">
            <a:avLst>
              <a:gd name="adj" fmla="val 5305"/>
            </a:avLst>
          </a:prstGeom>
          <a:solidFill>
            <a:srgbClr val="0b1420"/>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61" name="Text 2"/>
          <p:cNvSpPr/>
          <p:nvPr/>
        </p:nvSpPr>
        <p:spPr>
          <a:xfrm>
            <a:off x="1066680" y="1719000"/>
            <a:ext cx="482652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400" b="1" u="none" strike="noStrike">
                <a:solidFill>
                  <a:srgbClr val="ff8a7a"/>
                </a:solidFill>
                <a:effectLst/>
                <a:uFillTx/>
                <a:latin typeface="IBM Plex Sans"/>
                <a:ea typeface="IBM Plex Sans"/>
              </a:rPr>
              <a:t>Multicast</a:t>
            </a:r>
            <a:endParaRPr lang="en-US" sz="1400" b="0" u="none" strike="noStrike">
              <a:solidFill>
                <a:srgbClr val="ffffff"/>
              </a:solidFill>
              <a:effectLst/>
              <a:uFillTx/>
              <a:latin typeface="Arial"/>
            </a:endParaRPr>
          </a:p>
        </p:txBody>
      </p:sp>
      <p:sp>
        <p:nvSpPr>
          <p:cNvPr id="62" name="Text 3"/>
          <p:cNvSpPr/>
          <p:nvPr/>
        </p:nvSpPr>
        <p:spPr>
          <a:xfrm>
            <a:off x="1066680" y="2021040"/>
            <a:ext cx="4826520" cy="1130040"/>
          </a:xfrm>
          <a:prstGeom prst="rect">
            <a:avLst/>
          </a:prstGeom>
          <a:noFill/>
          <a:ln w="0">
            <a:noFill/>
          </a:ln>
        </p:spPr>
        <p:style>
          <a:lnRef idx="0"/>
          <a:fillRef idx="0"/>
          <a:effectRef idx="0"/>
          <a:fontRef idx="minor"/>
        </p:style>
        <p:txBody>
          <a:bodyPr lIns="0" rIns="0" tIns="0" bIns="0" anchor="t">
            <a:normAutofit/>
          </a:bodyPr>
          <a:p>
            <a:pPr defTabSz="914400">
              <a:lnSpc>
                <a:spcPts val="1740"/>
              </a:lnSpc>
              <a:tabLst>
                <a:tab algn="l" pos="0"/>
              </a:tabLst>
            </a:pPr>
            <a:r>
              <a:rPr lang="en-US" sz="1200" b="0" u="none" strike="noStrike">
                <a:solidFill>
                  <a:srgbClr val="c3ccd6"/>
                </a:solidFill>
                <a:effectLst/>
                <a:uFillTx/>
                <a:latin typeface="IBM Plex Sans"/>
                <a:ea typeface="IBM Plex Sans"/>
              </a:rPr>
              <a:t>Tecnologia matura e già in produzione da anni (Fastweb TV, Alice HomeTV; oggi la sperimentazione mABR di TIM), ma </a:t>
            </a:r>
            <a:r>
              <a:rPr lang="en-US" sz="1200" b="1" u="none" strike="noStrike">
                <a:solidFill>
                  <a:srgbClr val="c3ccd6"/>
                </a:solidFill>
                <a:effectLst/>
                <a:uFillTx/>
                <a:latin typeface="IBM Plex Sans"/>
                <a:ea typeface="IBM Plex Sans"/>
              </a:rPr>
              <a:t>confinata dentro la rete gestita dall'operatore</a:t>
            </a:r>
            <a:r>
              <a:rPr lang="en-US" sz="1200" b="0" u="none" strike="noStrike">
                <a:solidFill>
                  <a:srgbClr val="c3ccd6"/>
                </a:solidFill>
                <a:effectLst/>
                <a:uFillTx/>
                <a:latin typeface="IBM Plex Sans"/>
                <a:ea typeface="IBM Plex Sans"/>
              </a:rPr>
              <a:t>. Non viene scambiata in peering tra operatori e non è usata dai grandi provider OTT (Netflix, YouTube), che restano su delivery unicast via CDN.</a:t>
            </a:r>
            <a:endParaRPr lang="en-US" sz="1200" b="0" u="none" strike="noStrike">
              <a:solidFill>
                <a:srgbClr val="ffffff"/>
              </a:solidFill>
              <a:effectLst/>
              <a:uFillTx/>
              <a:latin typeface="Arial"/>
            </a:endParaRPr>
          </a:p>
        </p:txBody>
      </p:sp>
      <p:sp>
        <p:nvSpPr>
          <p:cNvPr id="63" name="Shape 4"/>
          <p:cNvSpPr/>
          <p:nvPr/>
        </p:nvSpPr>
        <p:spPr>
          <a:xfrm>
            <a:off x="6184800" y="1464840"/>
            <a:ext cx="5194080" cy="1914840"/>
          </a:xfrm>
          <a:prstGeom prst="roundRect">
            <a:avLst>
              <a:gd name="adj" fmla="val 5305"/>
            </a:avLst>
          </a:prstGeom>
          <a:solidFill>
            <a:srgbClr val="0b1420"/>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64" name="Text 5"/>
          <p:cNvSpPr/>
          <p:nvPr/>
        </p:nvSpPr>
        <p:spPr>
          <a:xfrm>
            <a:off x="6438960" y="1719000"/>
            <a:ext cx="482652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400" b="1" u="none" strike="noStrike">
                <a:solidFill>
                  <a:srgbClr val="35d0c0"/>
                </a:solidFill>
                <a:effectLst/>
                <a:uFillTx/>
                <a:latin typeface="IBM Plex Sans"/>
                <a:ea typeface="IBM Plex Sans"/>
              </a:rPr>
              <a:t>Anycast — funziona grazie al peering</a:t>
            </a:r>
            <a:endParaRPr lang="en-US" sz="1400" b="0" u="none" strike="noStrike">
              <a:solidFill>
                <a:srgbClr val="ffffff"/>
              </a:solidFill>
              <a:effectLst/>
              <a:uFillTx/>
              <a:latin typeface="Arial"/>
            </a:endParaRPr>
          </a:p>
        </p:txBody>
      </p:sp>
      <p:sp>
        <p:nvSpPr>
          <p:cNvPr id="65" name="Text 6"/>
          <p:cNvSpPr/>
          <p:nvPr/>
        </p:nvSpPr>
        <p:spPr>
          <a:xfrm>
            <a:off x="6438960" y="2021040"/>
            <a:ext cx="4826520" cy="909000"/>
          </a:xfrm>
          <a:prstGeom prst="rect">
            <a:avLst/>
          </a:prstGeom>
          <a:noFill/>
          <a:ln w="0">
            <a:noFill/>
          </a:ln>
        </p:spPr>
        <p:style>
          <a:lnRef idx="0"/>
          <a:fillRef idx="0"/>
          <a:effectRef idx="0"/>
          <a:fontRef idx="minor"/>
        </p:style>
        <p:txBody>
          <a:bodyPr lIns="0" rIns="0" tIns="0" bIns="0" anchor="t">
            <a:normAutofit/>
          </a:bodyPr>
          <a:p>
            <a:pPr defTabSz="914400">
              <a:lnSpc>
                <a:spcPts val="1740"/>
              </a:lnSpc>
              <a:tabLst>
                <a:tab algn="l" pos="0"/>
              </a:tabLst>
            </a:pPr>
            <a:r>
              <a:rPr lang="en-US" sz="1200" b="0" u="none" strike="noStrike">
                <a:solidFill>
                  <a:srgbClr val="c3ccd6"/>
                </a:solidFill>
                <a:effectLst/>
                <a:uFillTx/>
                <a:latin typeface="IBM Plex Sans"/>
                <a:ea typeface="IBM Plex Sans"/>
              </a:rPr>
              <a:t>Qui la storia è diversa: l'anycast esiste </a:t>
            </a:r>
            <a:r>
              <a:rPr lang="en-US" sz="1200" b="1" u="none" strike="noStrike">
                <a:solidFill>
                  <a:srgbClr val="c3ccd6"/>
                </a:solidFill>
                <a:effectLst/>
                <a:uFillTx/>
                <a:latin typeface="IBM Plex Sans"/>
                <a:ea typeface="IBM Plex Sans"/>
              </a:rPr>
              <a:t>proprio perché</a:t>
            </a:r>
            <a:r>
              <a:rPr lang="en-US" sz="1200" b="0" u="none" strike="noStrike">
                <a:solidFill>
                  <a:srgbClr val="c3ccd6"/>
                </a:solidFill>
                <a:effectLst/>
                <a:uFillTx/>
                <a:latin typeface="IBM Plex Sans"/>
                <a:ea typeface="IBM Plex Sans"/>
              </a:rPr>
              <a:t> lo stesso blocco IP viene annunciato in BGP da più location. È così che Google, Cloudflare e Akamai distribuiscono i propri edge, incluse le sessioni ai principali IXP italiani.</a:t>
            </a:r>
            <a:endParaRPr lang="en-US" sz="1200" b="0" u="none" strike="noStrike">
              <a:solidFill>
                <a:srgbClr val="ffffff"/>
              </a:solidFill>
              <a:effectLst/>
              <a:uFillTx/>
              <a:latin typeface="Arial"/>
            </a:endParaRPr>
          </a:p>
        </p:txBody>
      </p:sp>
      <p:sp>
        <p:nvSpPr>
          <p:cNvPr id="66" name="Shape 7"/>
          <p:cNvSpPr/>
          <p:nvPr/>
        </p:nvSpPr>
        <p:spPr>
          <a:xfrm>
            <a:off x="812880" y="3608640"/>
            <a:ext cx="10566000" cy="882360"/>
          </a:xfrm>
          <a:prstGeom prst="roundRect">
            <a:avLst>
              <a:gd name="adj" fmla="val 11511"/>
            </a:avLst>
          </a:prstGeom>
          <a:solidFill>
            <a:srgbClr val="0b1420"/>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67" name="Text 8"/>
          <p:cNvSpPr/>
          <p:nvPr/>
        </p:nvSpPr>
        <p:spPr>
          <a:xfrm>
            <a:off x="1066680" y="3812040"/>
            <a:ext cx="10359720" cy="501120"/>
          </a:xfrm>
          <a:prstGeom prst="rect">
            <a:avLst/>
          </a:prstGeom>
          <a:noFill/>
          <a:ln w="0">
            <a:noFill/>
          </a:ln>
        </p:spPr>
        <p:style>
          <a:lnRef idx="0"/>
          <a:fillRef idx="0"/>
          <a:effectRef idx="0"/>
          <a:fontRef idx="minor"/>
        </p:style>
        <p:txBody>
          <a:bodyPr lIns="0" rIns="0" tIns="0" bIns="0" anchor="t">
            <a:normAutofit/>
          </a:bodyPr>
          <a:p>
            <a:pPr defTabSz="914400">
              <a:lnSpc>
                <a:spcPts val="1874"/>
              </a:lnSpc>
              <a:tabLst>
                <a:tab algn="l" pos="0"/>
              </a:tabLst>
            </a:pPr>
            <a:r>
              <a:rPr lang="en-US" sz="1250" b="1" u="none" strike="noStrike">
                <a:solidFill>
                  <a:srgbClr val="c3ccd6"/>
                </a:solidFill>
                <a:effectLst/>
                <a:uFillTx/>
                <a:latin typeface="IBM Plex Sans"/>
                <a:ea typeface="IBM Plex Sans"/>
              </a:rPr>
              <a:t>Per lo streaming la leva reale</a:t>
            </a:r>
            <a:r>
              <a:rPr lang="en-US" sz="1250" b="0" u="none" strike="noStrike">
                <a:solidFill>
                  <a:srgbClr val="c3ccd6"/>
                </a:solidFill>
                <a:effectLst/>
                <a:uFillTx/>
                <a:latin typeface="IBM Plex Sans"/>
                <a:ea typeface="IBM Plex Sans"/>
              </a:rPr>
              <a:t> non è il multicast pubblico — di fatto assente su Internet — ma un buon anycast/CDN abbinato a cache on-net e PNI mirate</a:t>
            </a:r>
            <a:endParaRPr lang="en-US" sz="1250" b="0" u="none" strike="noStrike">
              <a:solidFill>
                <a:srgbClr val="ffffff"/>
              </a:solidFill>
              <a:effectLst/>
              <a:uFillTx/>
              <a:latin typeface="Arial"/>
            </a:endParaRPr>
          </a:p>
        </p:txBody>
      </p:sp>
      <p:sp>
        <p:nvSpPr>
          <p:cNvPr id="68" name="Text 9"/>
          <p:cNvSpPr/>
          <p:nvPr/>
        </p:nvSpPr>
        <p:spPr>
          <a:xfrm>
            <a:off x="812880" y="6238080"/>
            <a:ext cx="3496680" cy="2383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681"/>
              </a:lnSpc>
              <a:tabLst>
                <a:tab algn="l" pos="0"/>
              </a:tabLst>
            </a:pPr>
            <a:r>
              <a:rPr lang="en-US" sz="1200" b="0" u="none" strike="noStrike">
                <a:solidFill>
                  <a:srgbClr val="4d7a80"/>
                </a:solidFill>
                <a:effectLst/>
                <a:uFillTx/>
                <a:latin typeface="IBM Plex Sans"/>
                <a:ea typeface="IBM Plex Sans"/>
              </a:rPr>
              <a:t>Next Generation Streaming — L'evoluzione di IPv6</a:t>
            </a:r>
            <a:endParaRPr lang="en-US" sz="1200" b="0" u="none" strike="noStrike">
              <a:solidFill>
                <a:srgbClr val="ffffff"/>
              </a:solidFill>
              <a:effectLst/>
              <a:uFillTx/>
              <a:latin typeface="Arial"/>
            </a:endParaRPr>
          </a:p>
        </p:txBody>
      </p:sp>
      <p:sp>
        <p:nvSpPr>
          <p:cNvPr id="69" name="Text 10"/>
          <p:cNvSpPr/>
          <p:nvPr/>
        </p:nvSpPr>
        <p:spPr>
          <a:xfrm>
            <a:off x="10883160" y="6238080"/>
            <a:ext cx="54648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4d7a80"/>
                </a:solidFill>
                <a:effectLst/>
                <a:uFillTx/>
                <a:latin typeface="IBM Plex Sans"/>
                <a:ea typeface="IBM Plex Sans"/>
              </a:rPr>
              <a:t>06 / 15</a:t>
            </a:r>
            <a:endParaRPr lang="en-US" sz="12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420"/>
        </a:solidFill>
      </p:bgPr>
    </p:bg>
    <p:spTree>
      <p:nvGrpSpPr>
        <p:cNvPr id="1" name=""/>
        <p:cNvGrpSpPr/>
        <p:nvPr/>
      </p:nvGrpSpPr>
      <p:grpSpPr>
        <a:xfrm>
          <a:off x="0" y="0"/>
          <a:ext cx="0" cy="0"/>
          <a:chOff x="0" y="0"/>
          <a:chExt cx="0" cy="0"/>
        </a:xfrm>
      </p:grpSpPr>
      <p:sp>
        <p:nvSpPr>
          <p:cNvPr id="70" name="Text 0"/>
          <p:cNvSpPr/>
          <p:nvPr/>
        </p:nvSpPr>
        <p:spPr>
          <a:xfrm>
            <a:off x="812880" y="812880"/>
            <a:ext cx="10883160" cy="434160"/>
          </a:xfrm>
          <a:prstGeom prst="rect">
            <a:avLst/>
          </a:prstGeom>
          <a:noFill/>
          <a:ln w="0">
            <a:noFill/>
          </a:ln>
        </p:spPr>
        <p:style>
          <a:lnRef idx="0"/>
          <a:fillRef idx="0"/>
          <a:effectRef idx="0"/>
          <a:fontRef idx="minor"/>
        </p:style>
        <p:txBody>
          <a:bodyPr lIns="0" rIns="0" tIns="0" bIns="0" anchor="t">
            <a:normAutofit/>
          </a:bodyPr>
          <a:p>
            <a:pPr defTabSz="914400">
              <a:lnSpc>
                <a:spcPts val="3220"/>
              </a:lnSpc>
              <a:tabLst>
                <a:tab algn="l" pos="0"/>
              </a:tabLst>
            </a:pPr>
            <a:r>
              <a:rPr lang="en-US" sz="2800" b="1" u="none" strike="noStrike">
                <a:solidFill>
                  <a:srgbClr val="eef3f7"/>
                </a:solidFill>
                <a:effectLst/>
                <a:uFillTx/>
                <a:latin typeface="IBM Plex Sans"/>
                <a:ea typeface="IBM Plex Sans"/>
              </a:rPr>
              <a:t>Il traffico al MIX di Milano: crescita trainata dallo streaming</a:t>
            </a:r>
            <a:endParaRPr lang="en-US" sz="2800" b="0" u="none" strike="noStrike">
              <a:solidFill>
                <a:srgbClr val="ffffff"/>
              </a:solidFill>
              <a:effectLst/>
              <a:uFillTx/>
              <a:latin typeface="Arial"/>
            </a:endParaRPr>
          </a:p>
        </p:txBody>
      </p:sp>
      <p:pic>
        <p:nvPicPr>
          <p:cNvPr id="71" name="Image 0" descr="Crescita del traffico di picco al MIX di Milano dal 2004 al 2025, scala logaritmica, da 7,7 Gbps a 3,4 Tbps"/>
          <p:cNvPicPr/>
          <p:nvPr/>
        </p:nvPicPr>
        <p:blipFill>
          <a:blip r:embed="rId1"/>
          <a:srcRect l="0" t="-29" r="0" b="-29"/>
          <a:stretch/>
        </p:blipFill>
        <p:spPr>
          <a:xfrm>
            <a:off x="812880" y="1399680"/>
            <a:ext cx="10566000" cy="2730240"/>
          </a:xfrm>
          <a:prstGeom prst="rect">
            <a:avLst/>
          </a:prstGeom>
          <a:noFill/>
          <a:ln w="0">
            <a:noFill/>
          </a:ln>
        </p:spPr>
      </p:pic>
      <p:sp>
        <p:nvSpPr>
          <p:cNvPr id="72" name="Text 1"/>
          <p:cNvSpPr/>
          <p:nvPr/>
        </p:nvSpPr>
        <p:spPr>
          <a:xfrm>
            <a:off x="812880" y="4307760"/>
            <a:ext cx="10883160" cy="711000"/>
          </a:xfrm>
          <a:prstGeom prst="rect">
            <a:avLst/>
          </a:prstGeom>
          <a:noFill/>
          <a:ln w="0">
            <a:noFill/>
          </a:ln>
        </p:spPr>
        <p:style>
          <a:lnRef idx="0"/>
          <a:fillRef idx="0"/>
          <a:effectRef idx="0"/>
          <a:fontRef idx="minor"/>
        </p:style>
        <p:txBody>
          <a:bodyPr lIns="0" rIns="0" tIns="0" bIns="0" anchor="t">
            <a:normAutofit/>
          </a:bodyPr>
          <a:p>
            <a:pPr defTabSz="914400">
              <a:lnSpc>
                <a:spcPts val="1800"/>
              </a:lnSpc>
              <a:tabLst>
                <a:tab algn="l" pos="0"/>
              </a:tabLst>
            </a:pPr>
            <a:r>
              <a:rPr lang="en-US" sz="1200" b="0" u="none" strike="noStrike">
                <a:solidFill>
                  <a:srgbClr val="c3ccd6"/>
                </a:solidFill>
                <a:effectLst/>
                <a:uFillTx/>
                <a:latin typeface="IBM Plex Sans"/>
                <a:ea typeface="IBM Plex Sans"/>
              </a:rPr>
              <a:t>Nel 2022 lo streaming delle partite di Champions League (Milan-Salzburg, Juventus-PSG) ha spinto per la prima volta il traffico oltre i 2 Tbps — un salto di circa 260 volte rispetto al picco del 2009. Nello stesso anno Mix Bologna, un nodo edge locale, ha toccato il proprio record grazie all'integrazione di cache CDN locali.</a:t>
            </a:r>
            <a:endParaRPr lang="en-US" sz="1200" b="0" u="none" strike="noStrike">
              <a:solidFill>
                <a:srgbClr val="ffffff"/>
              </a:solidFill>
              <a:effectLst/>
              <a:uFillTx/>
              <a:latin typeface="Arial"/>
            </a:endParaRPr>
          </a:p>
        </p:txBody>
      </p:sp>
      <p:sp>
        <p:nvSpPr>
          <p:cNvPr id="73" name="Text 2"/>
          <p:cNvSpPr/>
          <p:nvPr/>
        </p:nvSpPr>
        <p:spPr>
          <a:xfrm>
            <a:off x="812880" y="6238080"/>
            <a:ext cx="3496680" cy="2383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681"/>
              </a:lnSpc>
              <a:tabLst>
                <a:tab algn="l" pos="0"/>
              </a:tabLst>
            </a:pPr>
            <a:r>
              <a:rPr lang="en-US" sz="1200" b="0" u="none" strike="noStrike">
                <a:solidFill>
                  <a:srgbClr val="5b7185"/>
                </a:solidFill>
                <a:effectLst/>
                <a:uFillTx/>
                <a:latin typeface="IBM Plex Sans"/>
                <a:ea typeface="IBM Plex Sans"/>
              </a:rPr>
              <a:t>Next Generation Streaming — L'evoluzione di IPv6</a:t>
            </a:r>
            <a:endParaRPr lang="en-US" sz="1200" b="0" u="none" strike="noStrike">
              <a:solidFill>
                <a:srgbClr val="ffffff"/>
              </a:solidFill>
              <a:effectLst/>
              <a:uFillTx/>
              <a:latin typeface="Arial"/>
            </a:endParaRPr>
          </a:p>
        </p:txBody>
      </p:sp>
      <p:sp>
        <p:nvSpPr>
          <p:cNvPr id="74" name="Text 3"/>
          <p:cNvSpPr/>
          <p:nvPr/>
        </p:nvSpPr>
        <p:spPr>
          <a:xfrm>
            <a:off x="10883160" y="6238080"/>
            <a:ext cx="54648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5b7185"/>
                </a:solidFill>
                <a:effectLst/>
                <a:uFillTx/>
                <a:latin typeface="IBM Plex Sans"/>
                <a:ea typeface="IBM Plex Sans"/>
              </a:rPr>
              <a:t>07 / 15</a:t>
            </a:r>
            <a:endParaRPr lang="en-US" sz="12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420"/>
        </a:solidFill>
      </p:bgPr>
    </p:bg>
    <p:spTree>
      <p:nvGrpSpPr>
        <p:cNvPr id="1" name=""/>
        <p:cNvGrpSpPr/>
        <p:nvPr/>
      </p:nvGrpSpPr>
      <p:grpSpPr>
        <a:xfrm>
          <a:off x="0" y="0"/>
          <a:ext cx="0" cy="0"/>
          <a:chOff x="0" y="0"/>
          <a:chExt cx="0" cy="0"/>
        </a:xfrm>
      </p:grpSpPr>
      <p:sp>
        <p:nvSpPr>
          <p:cNvPr id="75" name="Text 0"/>
          <p:cNvSpPr/>
          <p:nvPr/>
        </p:nvSpPr>
        <p:spPr>
          <a:xfrm>
            <a:off x="812880" y="812880"/>
            <a:ext cx="10883160" cy="404640"/>
          </a:xfrm>
          <a:prstGeom prst="rect">
            <a:avLst/>
          </a:prstGeom>
          <a:noFill/>
          <a:ln w="0">
            <a:noFill/>
          </a:ln>
        </p:spPr>
        <p:style>
          <a:lnRef idx="0"/>
          <a:fillRef idx="0"/>
          <a:effectRef idx="0"/>
          <a:fontRef idx="minor"/>
        </p:style>
        <p:txBody>
          <a:bodyPr lIns="0" rIns="0" tIns="0" bIns="0" anchor="t">
            <a:normAutofit/>
          </a:bodyPr>
          <a:p>
            <a:pPr defTabSz="914400">
              <a:lnSpc>
                <a:spcPts val="2991"/>
              </a:lnSpc>
              <a:tabLst>
                <a:tab algn="l" pos="0"/>
              </a:tabLst>
            </a:pPr>
            <a:r>
              <a:rPr lang="en-US" sz="2600" b="1" u="none" strike="noStrike">
                <a:solidFill>
                  <a:srgbClr val="eef3f7"/>
                </a:solidFill>
                <a:effectLst/>
                <a:uFillTx/>
                <a:latin typeface="IBM Plex Sans"/>
                <a:ea typeface="IBM Plex Sans"/>
              </a:rPr>
              <a:t>Namex: la corsa al terabit, partita dopo partita</a:t>
            </a:r>
            <a:endParaRPr lang="en-US" sz="2600" b="0" u="none" strike="noStrike">
              <a:solidFill>
                <a:srgbClr val="ffffff"/>
              </a:solidFill>
              <a:effectLst/>
              <a:uFillTx/>
              <a:latin typeface="Arial"/>
            </a:endParaRPr>
          </a:p>
        </p:txBody>
      </p:sp>
      <p:pic>
        <p:nvPicPr>
          <p:cNvPr id="76" name="Image 0" descr="Crescita del traffico di picco a Namex dal 2020 al gennaio 2025, da 150 Gbps a oltre 1 Tbps, scala lineare"/>
          <p:cNvPicPr/>
          <p:nvPr/>
        </p:nvPicPr>
        <p:blipFill>
          <a:blip r:embed="rId1"/>
          <a:srcRect l="0" t="-29" r="0" b="-29"/>
          <a:stretch/>
        </p:blipFill>
        <p:spPr>
          <a:xfrm>
            <a:off x="812880" y="1370160"/>
            <a:ext cx="10566000" cy="2730240"/>
          </a:xfrm>
          <a:prstGeom prst="rect">
            <a:avLst/>
          </a:prstGeom>
          <a:noFill/>
          <a:ln w="0">
            <a:noFill/>
          </a:ln>
        </p:spPr>
      </p:pic>
      <p:sp>
        <p:nvSpPr>
          <p:cNvPr id="77" name="Text 1"/>
          <p:cNvSpPr/>
          <p:nvPr/>
        </p:nvSpPr>
        <p:spPr>
          <a:xfrm>
            <a:off x="812880" y="4278600"/>
            <a:ext cx="10883160" cy="482400"/>
          </a:xfrm>
          <a:prstGeom prst="rect">
            <a:avLst/>
          </a:prstGeom>
          <a:noFill/>
          <a:ln w="0">
            <a:noFill/>
          </a:ln>
        </p:spPr>
        <p:style>
          <a:lnRef idx="0"/>
          <a:fillRef idx="0"/>
          <a:effectRef idx="0"/>
          <a:fontRef idx="minor"/>
        </p:style>
        <p:txBody>
          <a:bodyPr lIns="0" rIns="0" tIns="0" bIns="0" anchor="t">
            <a:normAutofit/>
          </a:bodyPr>
          <a:p>
            <a:pPr defTabSz="914400">
              <a:lnSpc>
                <a:spcPts val="1800"/>
              </a:lnSpc>
              <a:tabLst>
                <a:tab algn="l" pos="0"/>
              </a:tabLst>
            </a:pPr>
            <a:r>
              <a:rPr lang="en-US" sz="1200" b="0" u="none" strike="noStrike">
                <a:solidFill>
                  <a:srgbClr val="c3ccd6"/>
                </a:solidFill>
                <a:effectLst/>
                <a:uFillTx/>
                <a:latin typeface="IBM Plex Sans"/>
                <a:ea typeface="IBM Plex Sans"/>
              </a:rPr>
              <a:t>Quasi tutti i record dopo il 2023 coincidono con partite in diretta streaming su DAZN e Prime Video. Il giorno prima del primo terabit, il 14 gennaio 2025, Atalanta–Juventus aveva già toccato 981 Gbps.</a:t>
            </a:r>
            <a:endParaRPr lang="en-US" sz="1200" b="0" u="none" strike="noStrike">
              <a:solidFill>
                <a:srgbClr val="ffffff"/>
              </a:solidFill>
              <a:effectLst/>
              <a:uFillTx/>
              <a:latin typeface="Arial"/>
            </a:endParaRPr>
          </a:p>
        </p:txBody>
      </p:sp>
      <p:sp>
        <p:nvSpPr>
          <p:cNvPr id="78" name="Text 2"/>
          <p:cNvSpPr/>
          <p:nvPr/>
        </p:nvSpPr>
        <p:spPr>
          <a:xfrm>
            <a:off x="812880" y="6238080"/>
            <a:ext cx="3496680" cy="2383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681"/>
              </a:lnSpc>
              <a:tabLst>
                <a:tab algn="l" pos="0"/>
              </a:tabLst>
            </a:pPr>
            <a:r>
              <a:rPr lang="en-US" sz="1200" b="0" u="none" strike="noStrike">
                <a:solidFill>
                  <a:srgbClr val="5b7185"/>
                </a:solidFill>
                <a:effectLst/>
                <a:uFillTx/>
                <a:latin typeface="IBM Plex Sans"/>
                <a:ea typeface="IBM Plex Sans"/>
              </a:rPr>
              <a:t>Next Generation Streaming — L'evoluzione di IPv6</a:t>
            </a:r>
            <a:endParaRPr lang="en-US" sz="1200" b="0" u="none" strike="noStrike">
              <a:solidFill>
                <a:srgbClr val="ffffff"/>
              </a:solidFill>
              <a:effectLst/>
              <a:uFillTx/>
              <a:latin typeface="Arial"/>
            </a:endParaRPr>
          </a:p>
        </p:txBody>
      </p:sp>
      <p:sp>
        <p:nvSpPr>
          <p:cNvPr id="79" name="Text 3"/>
          <p:cNvSpPr/>
          <p:nvPr/>
        </p:nvSpPr>
        <p:spPr>
          <a:xfrm>
            <a:off x="10883160" y="6238080"/>
            <a:ext cx="54648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5b7185"/>
                </a:solidFill>
                <a:effectLst/>
                <a:uFillTx/>
                <a:latin typeface="IBM Plex Sans"/>
                <a:ea typeface="IBM Plex Sans"/>
              </a:rPr>
              <a:t>08 / 15</a:t>
            </a:r>
            <a:endParaRPr lang="en-US" sz="12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e2a33"/>
        </a:solidFill>
      </p:bgPr>
    </p:bg>
    <p:spTree>
      <p:nvGrpSpPr>
        <p:cNvPr id="1" name=""/>
        <p:cNvGrpSpPr/>
        <p:nvPr/>
      </p:nvGrpSpPr>
      <p:grpSpPr>
        <a:xfrm>
          <a:off x="0" y="0"/>
          <a:ext cx="0" cy="0"/>
          <a:chOff x="0" y="0"/>
          <a:chExt cx="0" cy="0"/>
        </a:xfrm>
      </p:grpSpPr>
      <p:sp>
        <p:nvSpPr>
          <p:cNvPr id="80" name="Text 0"/>
          <p:cNvSpPr/>
          <p:nvPr/>
        </p:nvSpPr>
        <p:spPr>
          <a:xfrm>
            <a:off x="812880" y="812880"/>
            <a:ext cx="10883160" cy="463320"/>
          </a:xfrm>
          <a:prstGeom prst="rect">
            <a:avLst/>
          </a:prstGeom>
          <a:noFill/>
          <a:ln w="0">
            <a:noFill/>
          </a:ln>
        </p:spPr>
        <p:style>
          <a:lnRef idx="0"/>
          <a:fillRef idx="0"/>
          <a:effectRef idx="0"/>
          <a:fontRef idx="minor"/>
        </p:style>
        <p:txBody>
          <a:bodyPr lIns="0" rIns="0" tIns="0" bIns="0" anchor="t">
            <a:normAutofit/>
          </a:bodyPr>
          <a:p>
            <a:pPr defTabSz="914400">
              <a:lnSpc>
                <a:spcPts val="3450"/>
              </a:lnSpc>
              <a:tabLst>
                <a:tab algn="l" pos="0"/>
              </a:tabLst>
            </a:pPr>
            <a:r>
              <a:rPr lang="en-US" sz="3000" b="1" u="none" strike="noStrike">
                <a:solidFill>
                  <a:srgbClr val="eef3f7"/>
                </a:solidFill>
                <a:effectLst/>
                <a:uFillTx/>
                <a:latin typeface="IBM Plex Sans"/>
                <a:ea typeface="IBM Plex Sans"/>
              </a:rPr>
              <a:t>Come ottimizzare il delivery dello streaming</a:t>
            </a:r>
            <a:endParaRPr lang="en-US" sz="3000" b="0" u="none" strike="noStrike">
              <a:solidFill>
                <a:srgbClr val="ffffff"/>
              </a:solidFill>
              <a:effectLst/>
              <a:uFillTx/>
              <a:latin typeface="Arial"/>
            </a:endParaRPr>
          </a:p>
        </p:txBody>
      </p:sp>
      <p:sp>
        <p:nvSpPr>
          <p:cNvPr id="81" name="Shape 1"/>
          <p:cNvSpPr/>
          <p:nvPr/>
        </p:nvSpPr>
        <p:spPr>
          <a:xfrm>
            <a:off x="812880" y="1479600"/>
            <a:ext cx="5206680" cy="1361160"/>
          </a:xfrm>
          <a:prstGeom prst="roundRect">
            <a:avLst>
              <a:gd name="adj" fmla="val 7463"/>
            </a:avLst>
          </a:prstGeom>
          <a:solidFill>
            <a:srgbClr val="0b1420"/>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82" name="Text 2"/>
          <p:cNvSpPr/>
          <p:nvPr/>
        </p:nvSpPr>
        <p:spPr>
          <a:xfrm>
            <a:off x="1028880" y="1695600"/>
            <a:ext cx="491796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400" b="1" u="none" strike="noStrike">
                <a:solidFill>
                  <a:srgbClr val="35d0c0"/>
                </a:solidFill>
                <a:effectLst/>
                <a:uFillTx/>
                <a:latin typeface="IBM Plex Sans"/>
                <a:ea typeface="IBM Plex Sans"/>
              </a:rPr>
              <a:t>Cache on-net dual-stack</a:t>
            </a:r>
            <a:endParaRPr lang="en-US" sz="1400" b="0" u="none" strike="noStrike">
              <a:solidFill>
                <a:srgbClr val="ffffff"/>
              </a:solidFill>
              <a:effectLst/>
              <a:uFillTx/>
              <a:latin typeface="Arial"/>
            </a:endParaRPr>
          </a:p>
        </p:txBody>
      </p:sp>
      <p:sp>
        <p:nvSpPr>
          <p:cNvPr id="83" name="Text 3"/>
          <p:cNvSpPr/>
          <p:nvPr/>
        </p:nvSpPr>
        <p:spPr>
          <a:xfrm>
            <a:off x="1028880" y="1985040"/>
            <a:ext cx="4917960" cy="66528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c3ccd6"/>
                </a:solidFill>
                <a:effectLst/>
                <a:uFillTx/>
                <a:latin typeface="IBM Plex Sans"/>
                <a:ea typeface="IBM Plex Sans"/>
              </a:rPr>
              <a:t>Ospitare le appliance CDN (Netflix OCA, Google GGC, Akamai, Meta) il più vicino possibile all'utente, raggiungibili nativamente anche via IPv6.</a:t>
            </a:r>
            <a:endParaRPr lang="en-US" sz="1200" b="0" u="none" strike="noStrike">
              <a:solidFill>
                <a:srgbClr val="ffffff"/>
              </a:solidFill>
              <a:effectLst/>
              <a:uFillTx/>
              <a:latin typeface="Arial"/>
            </a:endParaRPr>
          </a:p>
        </p:txBody>
      </p:sp>
      <p:sp>
        <p:nvSpPr>
          <p:cNvPr id="84" name="Shape 4"/>
          <p:cNvSpPr/>
          <p:nvPr/>
        </p:nvSpPr>
        <p:spPr>
          <a:xfrm>
            <a:off x="6172200" y="1479600"/>
            <a:ext cx="5206680" cy="1361160"/>
          </a:xfrm>
          <a:prstGeom prst="roundRect">
            <a:avLst>
              <a:gd name="adj" fmla="val 7463"/>
            </a:avLst>
          </a:prstGeom>
          <a:solidFill>
            <a:srgbClr val="0b1420"/>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85" name="Text 5"/>
          <p:cNvSpPr/>
          <p:nvPr/>
        </p:nvSpPr>
        <p:spPr>
          <a:xfrm>
            <a:off x="6388200" y="1695600"/>
            <a:ext cx="491796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400" b="1" u="none" strike="noStrike">
                <a:solidFill>
                  <a:srgbClr val="35d0c0"/>
                </a:solidFill>
                <a:effectLst/>
                <a:uFillTx/>
                <a:latin typeface="IBM Plex Sans"/>
                <a:ea typeface="IBM Plex Sans"/>
              </a:rPr>
              <a:t>PNI mirata, non generalizzata</a:t>
            </a:r>
            <a:endParaRPr lang="en-US" sz="1400" b="0" u="none" strike="noStrike">
              <a:solidFill>
                <a:srgbClr val="ffffff"/>
              </a:solidFill>
              <a:effectLst/>
              <a:uFillTx/>
              <a:latin typeface="Arial"/>
            </a:endParaRPr>
          </a:p>
        </p:txBody>
      </p:sp>
      <p:sp>
        <p:nvSpPr>
          <p:cNvPr id="86" name="Text 6"/>
          <p:cNvSpPr/>
          <p:nvPr/>
        </p:nvSpPr>
        <p:spPr>
          <a:xfrm>
            <a:off x="6388200" y="1985040"/>
            <a:ext cx="4917960" cy="66528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c3ccd6"/>
                </a:solidFill>
                <a:effectLst/>
                <a:uFillTx/>
                <a:latin typeface="IBM Plex Sans"/>
                <a:ea typeface="IBM Plex Sans"/>
              </a:rPr>
              <a:t>Attivare l'interconnessione privata dedicata quando il volume verso un singolo OTT giustifica il costo della porta, liberando capacità sulle porte IX per il resto del traffico.</a:t>
            </a:r>
            <a:endParaRPr lang="en-US" sz="1200" b="0" u="none" strike="noStrike">
              <a:solidFill>
                <a:srgbClr val="ffffff"/>
              </a:solidFill>
              <a:effectLst/>
              <a:uFillTx/>
              <a:latin typeface="Arial"/>
            </a:endParaRPr>
          </a:p>
        </p:txBody>
      </p:sp>
      <p:sp>
        <p:nvSpPr>
          <p:cNvPr id="87" name="Shape 7"/>
          <p:cNvSpPr/>
          <p:nvPr/>
        </p:nvSpPr>
        <p:spPr>
          <a:xfrm>
            <a:off x="812880" y="2993400"/>
            <a:ext cx="5206680" cy="1361160"/>
          </a:xfrm>
          <a:prstGeom prst="roundRect">
            <a:avLst>
              <a:gd name="adj" fmla="val 7463"/>
            </a:avLst>
          </a:prstGeom>
          <a:solidFill>
            <a:srgbClr val="0b1420"/>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88" name="Text 8"/>
          <p:cNvSpPr/>
          <p:nvPr/>
        </p:nvSpPr>
        <p:spPr>
          <a:xfrm>
            <a:off x="1028880" y="3209400"/>
            <a:ext cx="491796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400" b="1" u="none" strike="noStrike">
                <a:solidFill>
                  <a:srgbClr val="35d0c0"/>
                </a:solidFill>
                <a:effectLst/>
                <a:uFillTx/>
                <a:latin typeface="IBM Plex Sans"/>
                <a:ea typeface="IBM Plex Sans"/>
              </a:rPr>
              <a:t>Anycast + ECMP flow-aware</a:t>
            </a:r>
            <a:endParaRPr lang="en-US" sz="1400" b="0" u="none" strike="noStrike">
              <a:solidFill>
                <a:srgbClr val="ffffff"/>
              </a:solidFill>
              <a:effectLst/>
              <a:uFillTx/>
              <a:latin typeface="Arial"/>
            </a:endParaRPr>
          </a:p>
        </p:txBody>
      </p:sp>
      <p:sp>
        <p:nvSpPr>
          <p:cNvPr id="89" name="Text 9"/>
          <p:cNvSpPr/>
          <p:nvPr/>
        </p:nvSpPr>
        <p:spPr>
          <a:xfrm>
            <a:off x="1028880" y="3498840"/>
            <a:ext cx="4917960" cy="66528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c3ccd6"/>
                </a:solidFill>
                <a:effectLst/>
                <a:uFillTx/>
                <a:latin typeface="IBM Plex Sans"/>
                <a:ea typeface="IBM Plex Sans"/>
              </a:rPr>
              <a:t>Instradare le richieste verso il nodo cache più vicino mantenendo la persistenza di flusso grazie al Flow Label IPv6, evitando reordering e instabilità del percorso.</a:t>
            </a:r>
            <a:endParaRPr lang="en-US" sz="1200" b="0" u="none" strike="noStrike">
              <a:solidFill>
                <a:srgbClr val="ffffff"/>
              </a:solidFill>
              <a:effectLst/>
              <a:uFillTx/>
              <a:latin typeface="Arial"/>
            </a:endParaRPr>
          </a:p>
        </p:txBody>
      </p:sp>
      <p:sp>
        <p:nvSpPr>
          <p:cNvPr id="90" name="Shape 10"/>
          <p:cNvSpPr/>
          <p:nvPr/>
        </p:nvSpPr>
        <p:spPr>
          <a:xfrm>
            <a:off x="6172200" y="2993400"/>
            <a:ext cx="5206680" cy="1361160"/>
          </a:xfrm>
          <a:prstGeom prst="roundRect">
            <a:avLst>
              <a:gd name="adj" fmla="val 7463"/>
            </a:avLst>
          </a:prstGeom>
          <a:solidFill>
            <a:srgbClr val="0b1420"/>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91" name="Text 11"/>
          <p:cNvSpPr/>
          <p:nvPr/>
        </p:nvSpPr>
        <p:spPr>
          <a:xfrm>
            <a:off x="6388200" y="3209400"/>
            <a:ext cx="491796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400" b="1" u="none" strike="noStrike">
                <a:solidFill>
                  <a:srgbClr val="35d0c0"/>
                </a:solidFill>
                <a:effectLst/>
                <a:uFillTx/>
                <a:latin typeface="IBM Plex Sans"/>
                <a:ea typeface="IBM Plex Sans"/>
              </a:rPr>
              <a:t>Traffic engineering con SRv6</a:t>
            </a:r>
            <a:endParaRPr lang="en-US" sz="1400" b="0" u="none" strike="noStrike">
              <a:solidFill>
                <a:srgbClr val="ffffff"/>
              </a:solidFill>
              <a:effectLst/>
              <a:uFillTx/>
              <a:latin typeface="Arial"/>
            </a:endParaRPr>
          </a:p>
        </p:txBody>
      </p:sp>
      <p:sp>
        <p:nvSpPr>
          <p:cNvPr id="92" name="Text 12"/>
          <p:cNvSpPr/>
          <p:nvPr/>
        </p:nvSpPr>
        <p:spPr>
          <a:xfrm>
            <a:off x="6388200" y="3498840"/>
            <a:ext cx="4917960" cy="66528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c3ccd6"/>
                </a:solidFill>
                <a:effectLst/>
                <a:uFillTx/>
                <a:latin typeface="IBM Plex Sans"/>
                <a:ea typeface="IBM Plex Sans"/>
              </a:rPr>
              <a:t>Tenere i flussi di streaming su percorsi a bassa congestione, separati dal traffico best-effort, con failover rapido in caso di guasto sul path primario.</a:t>
            </a:r>
            <a:endParaRPr lang="en-US" sz="1200" b="0" u="none" strike="noStrike">
              <a:solidFill>
                <a:srgbClr val="ffffff"/>
              </a:solidFill>
              <a:effectLst/>
              <a:uFillTx/>
              <a:latin typeface="Arial"/>
            </a:endParaRPr>
          </a:p>
        </p:txBody>
      </p:sp>
      <p:sp>
        <p:nvSpPr>
          <p:cNvPr id="93" name="Text 13"/>
          <p:cNvSpPr/>
          <p:nvPr/>
        </p:nvSpPr>
        <p:spPr>
          <a:xfrm>
            <a:off x="812880" y="6238080"/>
            <a:ext cx="3496680" cy="2383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681"/>
              </a:lnSpc>
              <a:tabLst>
                <a:tab algn="l" pos="0"/>
              </a:tabLst>
            </a:pPr>
            <a:r>
              <a:rPr lang="en-US" sz="1200" b="0" u="none" strike="noStrike">
                <a:solidFill>
                  <a:srgbClr val="4d7a80"/>
                </a:solidFill>
                <a:effectLst/>
                <a:uFillTx/>
                <a:latin typeface="IBM Plex Sans"/>
                <a:ea typeface="IBM Plex Sans"/>
              </a:rPr>
              <a:t>Next Generation Streaming — L'evoluzione di IPv6</a:t>
            </a:r>
            <a:endParaRPr lang="en-US" sz="1200" b="0" u="none" strike="noStrike">
              <a:solidFill>
                <a:srgbClr val="ffffff"/>
              </a:solidFill>
              <a:effectLst/>
              <a:uFillTx/>
              <a:latin typeface="Arial"/>
            </a:endParaRPr>
          </a:p>
        </p:txBody>
      </p:sp>
      <p:sp>
        <p:nvSpPr>
          <p:cNvPr id="94" name="Text 14"/>
          <p:cNvSpPr/>
          <p:nvPr/>
        </p:nvSpPr>
        <p:spPr>
          <a:xfrm>
            <a:off x="10883160" y="6238080"/>
            <a:ext cx="54648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4d7a80"/>
                </a:solidFill>
                <a:effectLst/>
                <a:uFillTx/>
                <a:latin typeface="IBM Plex Sans"/>
                <a:ea typeface="IBM Plex Sans"/>
              </a:rPr>
              <a:t>09 / 15</a:t>
            </a:r>
            <a:endParaRPr lang="en-US" sz="12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420"/>
        </a:solidFill>
      </p:bgPr>
    </p:bg>
    <p:spTree>
      <p:nvGrpSpPr>
        <p:cNvPr id="1" name=""/>
        <p:cNvGrpSpPr/>
        <p:nvPr/>
      </p:nvGrpSpPr>
      <p:grpSpPr>
        <a:xfrm>
          <a:off x="0" y="0"/>
          <a:ext cx="0" cy="0"/>
          <a:chOff x="0" y="0"/>
          <a:chExt cx="0" cy="0"/>
        </a:xfrm>
      </p:grpSpPr>
      <p:sp>
        <p:nvSpPr>
          <p:cNvPr id="95" name="Text 0"/>
          <p:cNvSpPr/>
          <p:nvPr/>
        </p:nvSpPr>
        <p:spPr>
          <a:xfrm>
            <a:off x="812880" y="812880"/>
            <a:ext cx="10883160" cy="448560"/>
          </a:xfrm>
          <a:prstGeom prst="rect">
            <a:avLst/>
          </a:prstGeom>
          <a:noFill/>
          <a:ln w="0">
            <a:noFill/>
          </a:ln>
        </p:spPr>
        <p:style>
          <a:lnRef idx="0"/>
          <a:fillRef idx="0"/>
          <a:effectRef idx="0"/>
          <a:fontRef idx="minor"/>
        </p:style>
        <p:txBody>
          <a:bodyPr lIns="0" rIns="0" tIns="0" bIns="0" anchor="t">
            <a:normAutofit/>
          </a:bodyPr>
          <a:p>
            <a:pPr defTabSz="914400">
              <a:lnSpc>
                <a:spcPts val="3336"/>
              </a:lnSpc>
              <a:tabLst>
                <a:tab algn="l" pos="0"/>
              </a:tabLst>
            </a:pPr>
            <a:r>
              <a:rPr lang="en-US" sz="2900" b="1" u="none" strike="noStrike">
                <a:solidFill>
                  <a:srgbClr val="eef3f7"/>
                </a:solidFill>
                <a:effectLst/>
                <a:uFillTx/>
                <a:latin typeface="IBM Plex Sans"/>
                <a:ea typeface="IBM Plex Sans"/>
              </a:rPr>
              <a:t>SRv6: quali problemi risolve davvero</a:t>
            </a:r>
            <a:endParaRPr lang="en-US" sz="2900" b="0" u="none" strike="noStrike">
              <a:solidFill>
                <a:srgbClr val="ffffff"/>
              </a:solidFill>
              <a:effectLst/>
              <a:uFillTx/>
              <a:latin typeface="Arial"/>
            </a:endParaRPr>
          </a:p>
        </p:txBody>
      </p:sp>
      <p:sp>
        <p:nvSpPr>
          <p:cNvPr id="96" name="Shape 1"/>
          <p:cNvSpPr/>
          <p:nvPr/>
        </p:nvSpPr>
        <p:spPr>
          <a:xfrm>
            <a:off x="816120" y="1429920"/>
            <a:ext cx="10559520" cy="942480"/>
          </a:xfrm>
          <a:prstGeom prst="roundRect">
            <a:avLst>
              <a:gd name="adj" fmla="val 10438"/>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97" name="Text 2"/>
          <p:cNvSpPr/>
          <p:nvPr/>
        </p:nvSpPr>
        <p:spPr>
          <a:xfrm>
            <a:off x="1044720" y="1608120"/>
            <a:ext cx="1447560" cy="611640"/>
          </a:xfrm>
          <a:prstGeom prst="rect">
            <a:avLst/>
          </a:prstGeom>
          <a:noFill/>
          <a:ln w="0">
            <a:noFill/>
          </a:ln>
        </p:spPr>
        <p:style>
          <a:lnRef idx="0"/>
          <a:fillRef idx="0"/>
          <a:effectRef idx="0"/>
          <a:fontRef idx="minor"/>
        </p:style>
        <p:txBody>
          <a:bodyPr lIns="0" rIns="0" tIns="0" bIns="0" anchor="t">
            <a:normAutofit/>
          </a:bodyPr>
          <a:p>
            <a:pPr defTabSz="914400">
              <a:lnSpc>
                <a:spcPts val="1539"/>
              </a:lnSpc>
              <a:tabLst>
                <a:tab algn="l" pos="0"/>
              </a:tabLst>
            </a:pPr>
            <a:r>
              <a:rPr lang="en-US" sz="1100" b="0" u="none" strike="noStrike">
                <a:solidFill>
                  <a:srgbClr val="8fa1b3"/>
                </a:solidFill>
                <a:effectLst/>
                <a:uFillTx/>
                <a:latin typeface="IBM Plex Sans"/>
                <a:ea typeface="IBM Plex Sans"/>
              </a:rPr>
              <a:t>Congestione su un link durante un evento</a:t>
            </a:r>
            <a:endParaRPr lang="en-US" sz="1100" b="0" u="none" strike="noStrike">
              <a:solidFill>
                <a:srgbClr val="ffffff"/>
              </a:solidFill>
              <a:effectLst/>
              <a:uFillTx/>
              <a:latin typeface="Arial"/>
            </a:endParaRPr>
          </a:p>
        </p:txBody>
      </p:sp>
      <p:sp>
        <p:nvSpPr>
          <p:cNvPr id="98" name="Text 3"/>
          <p:cNvSpPr/>
          <p:nvPr/>
        </p:nvSpPr>
        <p:spPr>
          <a:xfrm>
            <a:off x="2619720" y="1608120"/>
            <a:ext cx="8782920" cy="45180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c3ccd6"/>
                </a:solidFill>
                <a:effectLst/>
                <a:uFillTx/>
                <a:latin typeface="IBM Plex Sans"/>
                <a:ea typeface="IBM Plex Sans"/>
              </a:rPr>
              <a:t>Una serata di Champions League satura un percorso specifico del backbone. Con SRv6 puoi deviare esplicitamente il traffico su un percorso alternativo </a:t>
            </a:r>
            <a:r>
              <a:rPr lang="en-US" sz="1200" b="1" u="none" strike="noStrike">
                <a:solidFill>
                  <a:srgbClr val="c3ccd6"/>
                </a:solidFill>
                <a:effectLst/>
                <a:uFillTx/>
                <a:latin typeface="IBM Plex Sans"/>
                <a:ea typeface="IBM Plex Sans"/>
              </a:rPr>
              <a:t>subito</a:t>
            </a:r>
            <a:r>
              <a:rPr lang="en-US" sz="1200" b="0" u="none" strike="noStrike">
                <a:solidFill>
                  <a:srgbClr val="c3ccd6"/>
                </a:solidFill>
                <a:effectLst/>
                <a:uFillTx/>
                <a:latin typeface="IBM Plex Sans"/>
                <a:ea typeface="IBM Plex Sans"/>
              </a:rPr>
              <a:t>, invece di aspettare che l'IGP riconverga sulle metriche.</a:t>
            </a:r>
            <a:endParaRPr lang="en-US" sz="1200" b="0" u="none" strike="noStrike">
              <a:solidFill>
                <a:srgbClr val="ffffff"/>
              </a:solidFill>
              <a:effectLst/>
              <a:uFillTx/>
              <a:latin typeface="Arial"/>
            </a:endParaRPr>
          </a:p>
        </p:txBody>
      </p:sp>
      <p:sp>
        <p:nvSpPr>
          <p:cNvPr id="99" name="Shape 4"/>
          <p:cNvSpPr/>
          <p:nvPr/>
        </p:nvSpPr>
        <p:spPr>
          <a:xfrm>
            <a:off x="816120" y="2481120"/>
            <a:ext cx="10559520" cy="782640"/>
          </a:xfrm>
          <a:prstGeom prst="roundRect">
            <a:avLst>
              <a:gd name="adj" fmla="val 12571"/>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00" name="Text 5"/>
          <p:cNvSpPr/>
          <p:nvPr/>
        </p:nvSpPr>
        <p:spPr>
          <a:xfrm>
            <a:off x="1044720" y="2658960"/>
            <a:ext cx="1447560" cy="416160"/>
          </a:xfrm>
          <a:prstGeom prst="rect">
            <a:avLst/>
          </a:prstGeom>
          <a:noFill/>
          <a:ln w="0">
            <a:noFill/>
          </a:ln>
        </p:spPr>
        <p:style>
          <a:lnRef idx="0"/>
          <a:fillRef idx="0"/>
          <a:effectRef idx="0"/>
          <a:fontRef idx="minor"/>
        </p:style>
        <p:txBody>
          <a:bodyPr lIns="0" rIns="0" tIns="0" bIns="0" anchor="t">
            <a:normAutofit/>
          </a:bodyPr>
          <a:p>
            <a:pPr defTabSz="914400">
              <a:lnSpc>
                <a:spcPts val="1539"/>
              </a:lnSpc>
              <a:tabLst>
                <a:tab algn="l" pos="0"/>
              </a:tabLst>
            </a:pPr>
            <a:r>
              <a:rPr lang="en-US" sz="1100" b="0" u="none" strike="noStrike">
                <a:solidFill>
                  <a:srgbClr val="8fa1b3"/>
                </a:solidFill>
                <a:effectLst/>
                <a:uFillTx/>
                <a:latin typeface="IBM Plex Sans"/>
                <a:ea typeface="IBM Plex Sans"/>
              </a:rPr>
              <a:t>SLA diversi sullo stesso backbone</a:t>
            </a:r>
            <a:endParaRPr lang="en-US" sz="1100" b="0" u="none" strike="noStrike">
              <a:solidFill>
                <a:srgbClr val="ffffff"/>
              </a:solidFill>
              <a:effectLst/>
              <a:uFillTx/>
              <a:latin typeface="Arial"/>
            </a:endParaRPr>
          </a:p>
        </p:txBody>
      </p:sp>
      <p:sp>
        <p:nvSpPr>
          <p:cNvPr id="101" name="Text 6"/>
          <p:cNvSpPr/>
          <p:nvPr/>
        </p:nvSpPr>
        <p:spPr>
          <a:xfrm>
            <a:off x="2619720" y="2658960"/>
            <a:ext cx="8782920" cy="45180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c3ccd6"/>
                </a:solidFill>
                <a:effectLst/>
                <a:uFillTx/>
                <a:latin typeface="IBM Plex Sans"/>
                <a:ea typeface="IBM Plex Sans"/>
              </a:rPr>
              <a:t>Streaming real-time, gaming a bassa latenza e traffico bulk condividono la stessa infrastruttura fisica. Le SRv6 policy costruiscono percorsi espliciti per classe di servizio, senza un secondo overlay MPLS da mantenere in parallelo.</a:t>
            </a:r>
            <a:endParaRPr lang="en-US" sz="1200" b="0" u="none" strike="noStrike">
              <a:solidFill>
                <a:srgbClr val="ffffff"/>
              </a:solidFill>
              <a:effectLst/>
              <a:uFillTx/>
              <a:latin typeface="Arial"/>
            </a:endParaRPr>
          </a:p>
        </p:txBody>
      </p:sp>
      <p:sp>
        <p:nvSpPr>
          <p:cNvPr id="102" name="Shape 7"/>
          <p:cNvSpPr/>
          <p:nvPr/>
        </p:nvSpPr>
        <p:spPr>
          <a:xfrm>
            <a:off x="816120" y="3371760"/>
            <a:ext cx="10559520" cy="782640"/>
          </a:xfrm>
          <a:prstGeom prst="roundRect">
            <a:avLst>
              <a:gd name="adj" fmla="val 12571"/>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03" name="Text 8"/>
          <p:cNvSpPr/>
          <p:nvPr/>
        </p:nvSpPr>
        <p:spPr>
          <a:xfrm>
            <a:off x="1044720" y="3549960"/>
            <a:ext cx="1447560" cy="416160"/>
          </a:xfrm>
          <a:prstGeom prst="rect">
            <a:avLst/>
          </a:prstGeom>
          <a:noFill/>
          <a:ln w="0">
            <a:noFill/>
          </a:ln>
        </p:spPr>
        <p:style>
          <a:lnRef idx="0"/>
          <a:fillRef idx="0"/>
          <a:effectRef idx="0"/>
          <a:fontRef idx="minor"/>
        </p:style>
        <p:txBody>
          <a:bodyPr lIns="0" rIns="0" tIns="0" bIns="0" anchor="t">
            <a:normAutofit/>
          </a:bodyPr>
          <a:p>
            <a:pPr defTabSz="914400">
              <a:lnSpc>
                <a:spcPts val="1539"/>
              </a:lnSpc>
              <a:tabLst>
                <a:tab algn="l" pos="0"/>
              </a:tabLst>
            </a:pPr>
            <a:r>
              <a:rPr lang="en-US" sz="1100" b="0" u="none" strike="noStrike">
                <a:solidFill>
                  <a:srgbClr val="8fa1b3"/>
                </a:solidFill>
                <a:effectLst/>
                <a:uFillTx/>
                <a:latin typeface="IBM Plex Sans"/>
                <a:ea typeface="IBM Plex Sans"/>
              </a:rPr>
              <a:t>Guasto di un link o di un nodo</a:t>
            </a:r>
            <a:endParaRPr lang="en-US" sz="1100" b="0" u="none" strike="noStrike">
              <a:solidFill>
                <a:srgbClr val="ffffff"/>
              </a:solidFill>
              <a:effectLst/>
              <a:uFillTx/>
              <a:latin typeface="Arial"/>
            </a:endParaRPr>
          </a:p>
        </p:txBody>
      </p:sp>
      <p:sp>
        <p:nvSpPr>
          <p:cNvPr id="104" name="Text 9"/>
          <p:cNvSpPr/>
          <p:nvPr/>
        </p:nvSpPr>
        <p:spPr>
          <a:xfrm>
            <a:off x="2619720" y="3549960"/>
            <a:ext cx="8782920" cy="45180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c3ccd6"/>
                </a:solidFill>
                <a:effectLst/>
                <a:uFillTx/>
                <a:latin typeface="IBM Plex Sans"/>
                <a:ea typeface="IBM Plex Sans"/>
              </a:rPr>
              <a:t>TI-LFA (TI: Topology-Independent) precalcola i percorsi di backup: il traffico viene ripristinato in decine di millisecondi, senza aspettare la riconvergenza completa di IGP e BGP.</a:t>
            </a:r>
            <a:endParaRPr lang="en-US" sz="1200" b="0" u="none" strike="noStrike">
              <a:solidFill>
                <a:srgbClr val="ffffff"/>
              </a:solidFill>
              <a:effectLst/>
              <a:uFillTx/>
              <a:latin typeface="Arial"/>
            </a:endParaRPr>
          </a:p>
        </p:txBody>
      </p:sp>
      <p:sp>
        <p:nvSpPr>
          <p:cNvPr id="105" name="Shape 10"/>
          <p:cNvSpPr/>
          <p:nvPr/>
        </p:nvSpPr>
        <p:spPr>
          <a:xfrm>
            <a:off x="816120" y="4262760"/>
            <a:ext cx="10559520" cy="782640"/>
          </a:xfrm>
          <a:prstGeom prst="roundRect">
            <a:avLst>
              <a:gd name="adj" fmla="val 12571"/>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06" name="Text 11"/>
          <p:cNvSpPr/>
          <p:nvPr/>
        </p:nvSpPr>
        <p:spPr>
          <a:xfrm>
            <a:off x="1044720" y="4440960"/>
            <a:ext cx="1447560" cy="416160"/>
          </a:xfrm>
          <a:prstGeom prst="rect">
            <a:avLst/>
          </a:prstGeom>
          <a:noFill/>
          <a:ln w="0">
            <a:noFill/>
          </a:ln>
        </p:spPr>
        <p:style>
          <a:lnRef idx="0"/>
          <a:fillRef idx="0"/>
          <a:effectRef idx="0"/>
          <a:fontRef idx="minor"/>
        </p:style>
        <p:txBody>
          <a:bodyPr lIns="0" rIns="0" tIns="0" bIns="0" anchor="t">
            <a:normAutofit/>
          </a:bodyPr>
          <a:p>
            <a:pPr defTabSz="914400">
              <a:lnSpc>
                <a:spcPts val="1539"/>
              </a:lnSpc>
              <a:tabLst>
                <a:tab algn="l" pos="0"/>
              </a:tabLst>
            </a:pPr>
            <a:r>
              <a:rPr lang="en-US" sz="1100" b="0" u="none" strike="noStrike">
                <a:solidFill>
                  <a:srgbClr val="8fa1b3"/>
                </a:solidFill>
                <a:effectLst/>
                <a:uFillTx/>
                <a:latin typeface="IBM Plex Sans"/>
                <a:ea typeface="IBM Plex Sans"/>
              </a:rPr>
              <a:t>Backbone multi-vendor</a:t>
            </a:r>
            <a:endParaRPr lang="en-US" sz="1100" b="0" u="none" strike="noStrike">
              <a:solidFill>
                <a:srgbClr val="ffffff"/>
              </a:solidFill>
              <a:effectLst/>
              <a:uFillTx/>
              <a:latin typeface="Arial"/>
            </a:endParaRPr>
          </a:p>
        </p:txBody>
      </p:sp>
      <p:sp>
        <p:nvSpPr>
          <p:cNvPr id="107" name="Text 12"/>
          <p:cNvSpPr/>
          <p:nvPr/>
        </p:nvSpPr>
        <p:spPr>
          <a:xfrm>
            <a:off x="2619720" y="4440960"/>
            <a:ext cx="8782920" cy="45180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c3ccd6"/>
                </a:solidFill>
                <a:effectLst/>
                <a:uFillTx/>
                <a:latin typeface="IBM Plex Sans"/>
                <a:ea typeface="IBM Plex Sans"/>
              </a:rPr>
              <a:t>SRv6 si appoggia solo sull'inoltro IPv6 standard: niente protocollo di segnalazione proprietario da far parlare tra apparati di fornitori diversi lungo domini differenti.</a:t>
            </a:r>
            <a:endParaRPr lang="en-US" sz="1200" b="0" u="none" strike="noStrike">
              <a:solidFill>
                <a:srgbClr val="ffffff"/>
              </a:solidFill>
              <a:effectLst/>
              <a:uFillTx/>
              <a:latin typeface="Arial"/>
            </a:endParaRPr>
          </a:p>
        </p:txBody>
      </p:sp>
      <p:sp>
        <p:nvSpPr>
          <p:cNvPr id="108" name="Text 13"/>
          <p:cNvSpPr/>
          <p:nvPr/>
        </p:nvSpPr>
        <p:spPr>
          <a:xfrm>
            <a:off x="812880" y="6238080"/>
            <a:ext cx="3496680" cy="2383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681"/>
              </a:lnSpc>
              <a:tabLst>
                <a:tab algn="l" pos="0"/>
              </a:tabLst>
            </a:pPr>
            <a:r>
              <a:rPr lang="en-US" sz="1200" b="0" u="none" strike="noStrike">
                <a:solidFill>
                  <a:srgbClr val="5b7185"/>
                </a:solidFill>
                <a:effectLst/>
                <a:uFillTx/>
                <a:latin typeface="IBM Plex Sans"/>
                <a:ea typeface="IBM Plex Sans"/>
              </a:rPr>
              <a:t>Next Generation Streaming — L'evoluzione di IPv6</a:t>
            </a:r>
            <a:endParaRPr lang="en-US" sz="1200" b="0" u="none" strike="noStrike">
              <a:solidFill>
                <a:srgbClr val="ffffff"/>
              </a:solidFill>
              <a:effectLst/>
              <a:uFillTx/>
              <a:latin typeface="Arial"/>
            </a:endParaRPr>
          </a:p>
        </p:txBody>
      </p:sp>
      <p:sp>
        <p:nvSpPr>
          <p:cNvPr id="109" name="Text 14"/>
          <p:cNvSpPr/>
          <p:nvPr/>
        </p:nvSpPr>
        <p:spPr>
          <a:xfrm>
            <a:off x="10883160" y="6238080"/>
            <a:ext cx="54648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5b7185"/>
                </a:solidFill>
                <a:effectLst/>
                <a:uFillTx/>
                <a:latin typeface="IBM Plex Sans"/>
                <a:ea typeface="IBM Plex Sans"/>
              </a:rPr>
              <a:t>10 / 15</a:t>
            </a:r>
            <a:endParaRPr lang="en-US" sz="12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420"/>
        </a:solidFill>
      </p:bgPr>
    </p:bg>
    <p:spTree>
      <p:nvGrpSpPr>
        <p:cNvPr id="1" name=""/>
        <p:cNvGrpSpPr/>
        <p:nvPr/>
      </p:nvGrpSpPr>
      <p:grpSpPr>
        <a:xfrm>
          <a:off x="0" y="0"/>
          <a:ext cx="0" cy="0"/>
          <a:chOff x="0" y="0"/>
          <a:chExt cx="0" cy="0"/>
        </a:xfrm>
      </p:grpSpPr>
      <p:sp>
        <p:nvSpPr>
          <p:cNvPr id="110" name="Text 0"/>
          <p:cNvSpPr/>
          <p:nvPr/>
        </p:nvSpPr>
        <p:spPr>
          <a:xfrm>
            <a:off x="812880" y="812880"/>
            <a:ext cx="10883160" cy="419400"/>
          </a:xfrm>
          <a:prstGeom prst="rect">
            <a:avLst/>
          </a:prstGeom>
          <a:noFill/>
          <a:ln w="0">
            <a:noFill/>
          </a:ln>
        </p:spPr>
        <p:style>
          <a:lnRef idx="0"/>
          <a:fillRef idx="0"/>
          <a:effectRef idx="0"/>
          <a:fontRef idx="minor"/>
        </p:style>
        <p:txBody>
          <a:bodyPr lIns="0" rIns="0" tIns="0" bIns="0" anchor="t">
            <a:normAutofit/>
          </a:bodyPr>
          <a:p>
            <a:pPr defTabSz="914400">
              <a:lnSpc>
                <a:spcPts val="3104"/>
              </a:lnSpc>
              <a:tabLst>
                <a:tab algn="l" pos="0"/>
              </a:tabLst>
            </a:pPr>
            <a:r>
              <a:rPr lang="en-US" sz="2700" b="1" u="none" strike="noStrike">
                <a:solidFill>
                  <a:srgbClr val="eef3f7"/>
                </a:solidFill>
                <a:effectLst/>
                <a:uFillTx/>
                <a:latin typeface="IBM Plex Sans"/>
                <a:ea typeface="IBM Plex Sans"/>
              </a:rPr>
              <a:t>Extension header: bilanciare il traffico verso cache, PNI e IXP</a:t>
            </a:r>
            <a:endParaRPr lang="en-US" sz="2700" b="0" u="none" strike="noStrike">
              <a:solidFill>
                <a:srgbClr val="ffffff"/>
              </a:solidFill>
              <a:effectLst/>
              <a:uFillTx/>
              <a:latin typeface="Arial"/>
            </a:endParaRPr>
          </a:p>
        </p:txBody>
      </p:sp>
      <p:sp>
        <p:nvSpPr>
          <p:cNvPr id="111" name="Shape 1"/>
          <p:cNvSpPr/>
          <p:nvPr/>
        </p:nvSpPr>
        <p:spPr>
          <a:xfrm>
            <a:off x="816120" y="1413360"/>
            <a:ext cx="10559520" cy="1095480"/>
          </a:xfrm>
          <a:prstGeom prst="roundRect">
            <a:avLst>
              <a:gd name="adj" fmla="val 8980"/>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12" name="Text 2"/>
          <p:cNvSpPr/>
          <p:nvPr/>
        </p:nvSpPr>
        <p:spPr>
          <a:xfrm>
            <a:off x="1070280" y="1604160"/>
            <a:ext cx="10352520" cy="739440"/>
          </a:xfrm>
          <a:prstGeom prst="rect">
            <a:avLst/>
          </a:prstGeom>
          <a:noFill/>
          <a:ln w="0">
            <a:noFill/>
          </a:ln>
        </p:spPr>
        <p:style>
          <a:lnRef idx="0"/>
          <a:fillRef idx="0"/>
          <a:effectRef idx="0"/>
          <a:fontRef idx="minor"/>
        </p:style>
        <p:txBody>
          <a:bodyPr lIns="0" rIns="0" tIns="0" bIns="0" anchor="t">
            <a:normAutofit/>
          </a:bodyPr>
          <a:p>
            <a:pPr defTabSz="914400">
              <a:lnSpc>
                <a:spcPts val="1874"/>
              </a:lnSpc>
              <a:tabLst>
                <a:tab algn="l" pos="0"/>
              </a:tabLst>
            </a:pPr>
            <a:r>
              <a:rPr lang="en-US" sz="1250" b="1" u="none" strike="noStrike">
                <a:solidFill>
                  <a:srgbClr val="c3ccd6"/>
                </a:solidFill>
                <a:effectLst/>
                <a:uFillTx/>
                <a:latin typeface="IBM Plex Sans"/>
                <a:ea typeface="IBM Plex Sans"/>
              </a:rPr>
              <a:t>Il problema, concreto:</a:t>
            </a:r>
            <a:r>
              <a:rPr lang="en-US" sz="1250" b="0" u="none" strike="noStrike">
                <a:solidFill>
                  <a:srgbClr val="c3ccd6"/>
                </a:solidFill>
                <a:effectLst/>
                <a:uFillTx/>
                <a:latin typeface="IBM Plex Sans"/>
                <a:ea typeface="IBM Plex Sans"/>
              </a:rPr>
              <a:t> milioni di sessioni di streaming dei clienti devono uscire dalla rete su più link paralleli — verso le cache on-net, le PNI dedicate ai singoli OTT, le porte di peering pubblico su MIX o Namex. Come si distribuisce il carico su quei link senza rompere le sessioni in corso?</a:t>
            </a:r>
            <a:endParaRPr lang="en-US" sz="1250" b="0" u="none" strike="noStrike">
              <a:solidFill>
                <a:srgbClr val="ffffff"/>
              </a:solidFill>
              <a:effectLst/>
              <a:uFillTx/>
              <a:latin typeface="Arial"/>
            </a:endParaRPr>
          </a:p>
        </p:txBody>
      </p:sp>
      <p:sp>
        <p:nvSpPr>
          <p:cNvPr id="113" name="Shape 3"/>
          <p:cNvSpPr/>
          <p:nvPr/>
        </p:nvSpPr>
        <p:spPr>
          <a:xfrm>
            <a:off x="816120" y="2719080"/>
            <a:ext cx="5200200" cy="1736280"/>
          </a:xfrm>
          <a:prstGeom prst="roundRect">
            <a:avLst>
              <a:gd name="adj" fmla="val 5667"/>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14" name="Text 4"/>
          <p:cNvSpPr/>
          <p:nvPr/>
        </p:nvSpPr>
        <p:spPr>
          <a:xfrm>
            <a:off x="1032120" y="2935440"/>
            <a:ext cx="4910760" cy="230760"/>
          </a:xfrm>
          <a:prstGeom prst="rect">
            <a:avLst/>
          </a:prstGeom>
          <a:noFill/>
          <a:ln w="0">
            <a:noFill/>
          </a:ln>
        </p:spPr>
        <p:style>
          <a:lnRef idx="0"/>
          <a:fillRef idx="0"/>
          <a:effectRef idx="0"/>
          <a:fontRef idx="minor"/>
        </p:style>
        <p:txBody>
          <a:bodyPr lIns="0" rIns="0" tIns="0" bIns="0" anchor="t">
            <a:normAutofit/>
          </a:bodyPr>
          <a:p>
            <a:pPr defTabSz="914400">
              <a:lnSpc>
                <a:spcPts val="1621"/>
              </a:lnSpc>
              <a:tabLst>
                <a:tab algn="l" pos="0"/>
              </a:tabLst>
            </a:pPr>
            <a:r>
              <a:rPr lang="en-US" sz="1350" b="1" u="none" strike="noStrike">
                <a:solidFill>
                  <a:srgbClr val="35d0c0"/>
                </a:solidFill>
                <a:effectLst/>
                <a:uFillTx/>
                <a:latin typeface="IBM Plex Sans"/>
                <a:ea typeface="IBM Plex Sans"/>
              </a:rPr>
              <a:t>Flow Label — bilanciare senza aprire il pacchetto</a:t>
            </a:r>
            <a:endParaRPr lang="en-US" sz="1350" b="0" u="none" strike="noStrike">
              <a:solidFill>
                <a:srgbClr val="ffffff"/>
              </a:solidFill>
              <a:effectLst/>
              <a:uFillTx/>
              <a:latin typeface="Arial"/>
            </a:endParaRPr>
          </a:p>
        </p:txBody>
      </p:sp>
      <p:sp>
        <p:nvSpPr>
          <p:cNvPr id="115" name="Text 5"/>
          <p:cNvSpPr/>
          <p:nvPr/>
        </p:nvSpPr>
        <p:spPr>
          <a:xfrm>
            <a:off x="1032120" y="3217320"/>
            <a:ext cx="4910760" cy="1047240"/>
          </a:xfrm>
          <a:prstGeom prst="rect">
            <a:avLst/>
          </a:prstGeom>
          <a:noFill/>
          <a:ln w="0">
            <a:noFill/>
          </a:ln>
        </p:spPr>
        <p:style>
          <a:lnRef idx="0"/>
          <a:fillRef idx="0"/>
          <a:effectRef idx="0"/>
          <a:fontRef idx="minor"/>
        </p:style>
        <p:txBody>
          <a:bodyPr lIns="0" rIns="0" tIns="0" bIns="0" anchor="t">
            <a:normAutofit/>
          </a:bodyPr>
          <a:p>
            <a:pPr defTabSz="914400">
              <a:lnSpc>
                <a:spcPts val="1610"/>
              </a:lnSpc>
              <a:tabLst>
                <a:tab algn="l" pos="0"/>
              </a:tabLst>
            </a:pPr>
            <a:r>
              <a:rPr lang="en-US" sz="1150" b="0" u="none" strike="noStrike">
                <a:solidFill>
                  <a:srgbClr val="c3ccd6"/>
                </a:solidFill>
                <a:effectLst/>
                <a:uFillTx/>
                <a:latin typeface="IBM Plex Sans"/>
                <a:ea typeface="IBM Plex Sans"/>
              </a:rPr>
              <a:t>RFC 6437: ogni flusso è marcato direttamente nell'header IPv6. I router fanno ECMP hashando su indirizzi + Flow Label, senza ispezionare la porta L4 — funziona anche con traffico cifrato — e senza spostare un flusso già in corso su un altro link, evitando reordering e micro-stop durante lo streaming.</a:t>
            </a:r>
            <a:endParaRPr lang="en-US" sz="1150" b="0" u="none" strike="noStrike">
              <a:solidFill>
                <a:srgbClr val="ffffff"/>
              </a:solidFill>
              <a:effectLst/>
              <a:uFillTx/>
              <a:latin typeface="Arial"/>
            </a:endParaRPr>
          </a:p>
        </p:txBody>
      </p:sp>
      <p:sp>
        <p:nvSpPr>
          <p:cNvPr id="116" name="Shape 6"/>
          <p:cNvSpPr/>
          <p:nvPr/>
        </p:nvSpPr>
        <p:spPr>
          <a:xfrm>
            <a:off x="6175440" y="2719080"/>
            <a:ext cx="5200200" cy="1736280"/>
          </a:xfrm>
          <a:prstGeom prst="roundRect">
            <a:avLst>
              <a:gd name="adj" fmla="val 5667"/>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17" name="Text 7"/>
          <p:cNvSpPr/>
          <p:nvPr/>
        </p:nvSpPr>
        <p:spPr>
          <a:xfrm>
            <a:off x="6391440" y="2935440"/>
            <a:ext cx="4910760" cy="230760"/>
          </a:xfrm>
          <a:prstGeom prst="rect">
            <a:avLst/>
          </a:prstGeom>
          <a:noFill/>
          <a:ln w="0">
            <a:noFill/>
          </a:ln>
        </p:spPr>
        <p:style>
          <a:lnRef idx="0"/>
          <a:fillRef idx="0"/>
          <a:effectRef idx="0"/>
          <a:fontRef idx="minor"/>
        </p:style>
        <p:txBody>
          <a:bodyPr lIns="0" rIns="0" tIns="0" bIns="0" anchor="t">
            <a:normAutofit/>
          </a:bodyPr>
          <a:p>
            <a:pPr defTabSz="914400">
              <a:lnSpc>
                <a:spcPts val="1621"/>
              </a:lnSpc>
              <a:tabLst>
                <a:tab algn="l" pos="0"/>
              </a:tabLst>
            </a:pPr>
            <a:r>
              <a:rPr lang="en-US" sz="1350" b="1" u="none" strike="noStrike">
                <a:solidFill>
                  <a:srgbClr val="35d0c0"/>
                </a:solidFill>
                <a:effectLst/>
                <a:uFillTx/>
                <a:latin typeface="IBM Plex Sans"/>
                <a:ea typeface="IBM Plex Sans"/>
              </a:rPr>
              <a:t>Hop-by-Hop / iOAM — sapere quale link è saturo</a:t>
            </a:r>
            <a:endParaRPr lang="en-US" sz="1350" b="0" u="none" strike="noStrike">
              <a:solidFill>
                <a:srgbClr val="ffffff"/>
              </a:solidFill>
              <a:effectLst/>
              <a:uFillTx/>
              <a:latin typeface="Arial"/>
            </a:endParaRPr>
          </a:p>
        </p:txBody>
      </p:sp>
      <p:sp>
        <p:nvSpPr>
          <p:cNvPr id="118" name="Text 8"/>
          <p:cNvSpPr/>
          <p:nvPr/>
        </p:nvSpPr>
        <p:spPr>
          <a:xfrm>
            <a:off x="6391440" y="3217320"/>
            <a:ext cx="4910760" cy="842760"/>
          </a:xfrm>
          <a:prstGeom prst="rect">
            <a:avLst/>
          </a:prstGeom>
          <a:noFill/>
          <a:ln w="0">
            <a:noFill/>
          </a:ln>
        </p:spPr>
        <p:style>
          <a:lnRef idx="0"/>
          <a:fillRef idx="0"/>
          <a:effectRef idx="0"/>
          <a:fontRef idx="minor"/>
        </p:style>
        <p:txBody>
          <a:bodyPr lIns="0" rIns="0" tIns="0" bIns="0" anchor="t">
            <a:normAutofit/>
          </a:bodyPr>
          <a:p>
            <a:pPr defTabSz="914400">
              <a:lnSpc>
                <a:spcPts val="1610"/>
              </a:lnSpc>
              <a:tabLst>
                <a:tab algn="l" pos="0"/>
              </a:tabLst>
            </a:pPr>
            <a:r>
              <a:rPr lang="en-US" sz="1150" b="0" u="none" strike="noStrike">
                <a:solidFill>
                  <a:srgbClr val="c3ccd6"/>
                </a:solidFill>
                <a:effectLst/>
                <a:uFillTx/>
                <a:latin typeface="IBM Plex Sans"/>
                <a:ea typeface="IBM Plex Sans"/>
              </a:rPr>
              <a:t>Telemetria in-band lungo il percorso: segnala in tempo reale quale cache, quale porta PNI o quale sessione di peering si sta saturando, alimentando le decisioni di traffic engineering (es. SRv6) per spostare subito i nuovi flussi altrove.</a:t>
            </a:r>
            <a:endParaRPr lang="en-US" sz="1150" b="0" u="none" strike="noStrike">
              <a:solidFill>
                <a:srgbClr val="ffffff"/>
              </a:solidFill>
              <a:effectLst/>
              <a:uFillTx/>
              <a:latin typeface="Arial"/>
            </a:endParaRPr>
          </a:p>
        </p:txBody>
      </p:sp>
      <p:sp>
        <p:nvSpPr>
          <p:cNvPr id="119" name="Shape 9"/>
          <p:cNvSpPr/>
          <p:nvPr/>
        </p:nvSpPr>
        <p:spPr>
          <a:xfrm>
            <a:off x="812880" y="4662000"/>
            <a:ext cx="10566000" cy="837720"/>
          </a:xfrm>
          <a:prstGeom prst="roundRect">
            <a:avLst>
              <a:gd name="adj" fmla="val 12121"/>
            </a:avLst>
          </a:prstGeom>
          <a:solidFill>
            <a:srgbClr val="0e2a33"/>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20" name="Text 10"/>
          <p:cNvSpPr/>
          <p:nvPr/>
        </p:nvSpPr>
        <p:spPr>
          <a:xfrm>
            <a:off x="1066680" y="4852800"/>
            <a:ext cx="10359720" cy="482400"/>
          </a:xfrm>
          <a:prstGeom prst="rect">
            <a:avLst/>
          </a:prstGeom>
          <a:noFill/>
          <a:ln w="0">
            <a:noFill/>
          </a:ln>
        </p:spPr>
        <p:style>
          <a:lnRef idx="0"/>
          <a:fillRef idx="0"/>
          <a:effectRef idx="0"/>
          <a:fontRef idx="minor"/>
        </p:style>
        <p:txBody>
          <a:bodyPr lIns="0" rIns="0" tIns="0" bIns="0" anchor="t">
            <a:normAutofit/>
          </a:bodyPr>
          <a:p>
            <a:pPr defTabSz="914400">
              <a:lnSpc>
                <a:spcPts val="1800"/>
              </a:lnSpc>
              <a:tabLst>
                <a:tab algn="l" pos="0"/>
              </a:tabLst>
            </a:pPr>
            <a:r>
              <a:rPr lang="en-US" sz="1200" b="1" u="none" strike="noStrike">
                <a:solidFill>
                  <a:srgbClr val="c3ccd6"/>
                </a:solidFill>
                <a:effectLst/>
                <a:uFillTx/>
                <a:latin typeface="IBM Plex Sans"/>
                <a:ea typeface="IBM Plex Sans"/>
              </a:rPr>
              <a:t>Esempio:</a:t>
            </a:r>
            <a:r>
              <a:rPr lang="en-US" sz="1200" b="0" u="none" strike="noStrike">
                <a:solidFill>
                  <a:srgbClr val="c3ccd6"/>
                </a:solidFill>
                <a:effectLst/>
                <a:uFillTx/>
                <a:latin typeface="IBM Plex Sans"/>
                <a:ea typeface="IBM Plex Sans"/>
              </a:rPr>
              <a:t> un operatore con 3 porte di peering pubblico a MIX più una PNI dedicata verso un grande OTT può usare l'hashing su Flow Label per distribuire centinaia di migliaia di sessioni tra i link, mantenendo ogni sessione sullo stesso percorso per tutta la sua durata.</a:t>
            </a:r>
            <a:endParaRPr lang="en-US" sz="1200" b="0" u="none" strike="noStrike">
              <a:solidFill>
                <a:srgbClr val="ffffff"/>
              </a:solidFill>
              <a:effectLst/>
              <a:uFillTx/>
              <a:latin typeface="Arial"/>
            </a:endParaRPr>
          </a:p>
        </p:txBody>
      </p:sp>
      <p:sp>
        <p:nvSpPr>
          <p:cNvPr id="121" name="Text 11"/>
          <p:cNvSpPr/>
          <p:nvPr/>
        </p:nvSpPr>
        <p:spPr>
          <a:xfrm>
            <a:off x="812880" y="6238080"/>
            <a:ext cx="3496680" cy="2383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681"/>
              </a:lnSpc>
              <a:tabLst>
                <a:tab algn="l" pos="0"/>
              </a:tabLst>
            </a:pPr>
            <a:r>
              <a:rPr lang="en-US" sz="1200" b="0" u="none" strike="noStrike">
                <a:solidFill>
                  <a:srgbClr val="5b7185"/>
                </a:solidFill>
                <a:effectLst/>
                <a:uFillTx/>
                <a:latin typeface="IBM Plex Sans"/>
                <a:ea typeface="IBM Plex Sans"/>
              </a:rPr>
              <a:t>Next Generation Streaming — L'evoluzione di IPv6</a:t>
            </a:r>
            <a:endParaRPr lang="en-US" sz="1200" b="0" u="none" strike="noStrike">
              <a:solidFill>
                <a:srgbClr val="ffffff"/>
              </a:solidFill>
              <a:effectLst/>
              <a:uFillTx/>
              <a:latin typeface="Arial"/>
            </a:endParaRPr>
          </a:p>
        </p:txBody>
      </p:sp>
      <p:sp>
        <p:nvSpPr>
          <p:cNvPr id="122" name="Text 12"/>
          <p:cNvSpPr/>
          <p:nvPr/>
        </p:nvSpPr>
        <p:spPr>
          <a:xfrm>
            <a:off x="10883160" y="6238080"/>
            <a:ext cx="54648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5b7185"/>
                </a:solidFill>
                <a:effectLst/>
                <a:uFillTx/>
                <a:latin typeface="IBM Plex Sans"/>
                <a:ea typeface="IBM Plex Sans"/>
              </a:rPr>
              <a:t>11 / 15</a:t>
            </a:r>
            <a:endParaRPr lang="en-US" sz="12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420"/>
        </a:solidFill>
      </p:bgPr>
    </p:bg>
    <p:spTree>
      <p:nvGrpSpPr>
        <p:cNvPr id="1" name=""/>
        <p:cNvGrpSpPr/>
        <p:nvPr/>
      </p:nvGrpSpPr>
      <p:grpSpPr>
        <a:xfrm>
          <a:off x="0" y="0"/>
          <a:ext cx="0" cy="0"/>
          <a:chOff x="0" y="0"/>
          <a:chExt cx="0" cy="0"/>
        </a:xfrm>
      </p:grpSpPr>
      <p:sp>
        <p:nvSpPr>
          <p:cNvPr id="123" name="Text 0"/>
          <p:cNvSpPr/>
          <p:nvPr/>
        </p:nvSpPr>
        <p:spPr>
          <a:xfrm>
            <a:off x="812880" y="812880"/>
            <a:ext cx="10883160" cy="381600"/>
          </a:xfrm>
          <a:prstGeom prst="rect">
            <a:avLst/>
          </a:prstGeom>
          <a:noFill/>
          <a:ln w="0">
            <a:noFill/>
          </a:ln>
        </p:spPr>
        <p:style>
          <a:lnRef idx="0"/>
          <a:fillRef idx="0"/>
          <a:effectRef idx="0"/>
          <a:fontRef idx="minor"/>
        </p:style>
        <p:txBody>
          <a:bodyPr lIns="0" rIns="0" tIns="0" bIns="0" anchor="t">
            <a:normAutofit/>
          </a:bodyPr>
          <a:p>
            <a:pPr defTabSz="914400">
              <a:lnSpc>
                <a:spcPts val="2815"/>
              </a:lnSpc>
              <a:tabLst>
                <a:tab algn="l" pos="0"/>
              </a:tabLst>
            </a:pPr>
            <a:r>
              <a:rPr lang="en-US" sz="2450" b="1" u="none" strike="noStrike">
                <a:solidFill>
                  <a:srgbClr val="eef3f7"/>
                </a:solidFill>
                <a:effectLst/>
                <a:uFillTx/>
                <a:latin typeface="IBM Plex Sans"/>
                <a:ea typeface="IBM Plex Sans"/>
              </a:rPr>
              <a:t>Sicurezza IPv6 per lo streaming: cosa conta per l'operatore</a:t>
            </a:r>
            <a:endParaRPr lang="en-US" sz="2450" b="0" u="none" strike="noStrike">
              <a:solidFill>
                <a:srgbClr val="ffffff"/>
              </a:solidFill>
              <a:effectLst/>
              <a:uFillTx/>
              <a:latin typeface="Arial"/>
            </a:endParaRPr>
          </a:p>
        </p:txBody>
      </p:sp>
      <p:sp>
        <p:nvSpPr>
          <p:cNvPr id="124" name="Shape 1"/>
          <p:cNvSpPr/>
          <p:nvPr/>
        </p:nvSpPr>
        <p:spPr>
          <a:xfrm>
            <a:off x="816120" y="1350360"/>
            <a:ext cx="10559520" cy="1069920"/>
          </a:xfrm>
          <a:prstGeom prst="roundRect">
            <a:avLst>
              <a:gd name="adj" fmla="val 9196"/>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25" name="Text 2"/>
          <p:cNvSpPr/>
          <p:nvPr/>
        </p:nvSpPr>
        <p:spPr>
          <a:xfrm>
            <a:off x="1044720" y="1515600"/>
            <a:ext cx="10405080" cy="764640"/>
          </a:xfrm>
          <a:prstGeom prst="rect">
            <a:avLst/>
          </a:prstGeom>
          <a:noFill/>
          <a:ln w="0">
            <a:noFill/>
          </a:ln>
        </p:spPr>
        <p:style>
          <a:lnRef idx="0"/>
          <a:fillRef idx="0"/>
          <a:effectRef idx="0"/>
          <a:fontRef idx="minor"/>
        </p:style>
        <p:txBody>
          <a:bodyPr lIns="0" rIns="0" tIns="0" bIns="0" anchor="t">
            <a:normAutofit lnSpcReduction="9999"/>
          </a:bodyPr>
          <a:p>
            <a:pPr defTabSz="914400">
              <a:lnSpc>
                <a:spcPts val="1610"/>
              </a:lnSpc>
              <a:tabLst>
                <a:tab algn="l" pos="0"/>
              </a:tabLst>
            </a:pPr>
            <a:r>
              <a:rPr lang="en-US" sz="1150" b="0" u="none" strike="noStrike">
                <a:solidFill>
                  <a:srgbClr val="c3ccd6"/>
                </a:solidFill>
                <a:effectLst/>
                <a:uFillTx/>
                <a:latin typeface="IBM Plex Sans"/>
                <a:ea typeface="IBM Plex Sans"/>
              </a:rPr>
              <a:t>Su link che toccano 3,4 Tbps (MIX) o superano il terabit (Namex), un problema di sicurezza qui non è un incidente isolato — è un'interruzione di massa del servizio streaming per migliaia di clienti insieme. Un caso reale: un operatore membro di IX ha monitorato traffico spoofato con le proprie risorse  IP rientrare nella propria rete per l'83% via transito e il 17% via IX/PNI (NLNOG Day 2023, AS49544) — la conferma che il rischio arriva anche da fuori, non solo dai propri clienti.</a:t>
            </a:r>
            <a:endParaRPr lang="en-US" sz="1150" b="0" u="none" strike="noStrike">
              <a:solidFill>
                <a:srgbClr val="ffffff"/>
              </a:solidFill>
              <a:effectLst/>
              <a:uFillTx/>
              <a:latin typeface="Arial"/>
            </a:endParaRPr>
          </a:p>
        </p:txBody>
      </p:sp>
      <p:sp>
        <p:nvSpPr>
          <p:cNvPr id="126" name="Shape 3"/>
          <p:cNvSpPr/>
          <p:nvPr/>
        </p:nvSpPr>
        <p:spPr>
          <a:xfrm>
            <a:off x="816120" y="2604600"/>
            <a:ext cx="5206680" cy="1543680"/>
          </a:xfrm>
          <a:prstGeom prst="roundRect">
            <a:avLst>
              <a:gd name="adj" fmla="val 6375"/>
            </a:avLst>
          </a:prstGeom>
          <a:solidFill>
            <a:srgbClr val="111f30"/>
          </a:solidFill>
          <a:ln w="6350">
            <a:solidFill>
              <a:srgbClr val="3a1f24"/>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27" name="Text 4"/>
          <p:cNvSpPr/>
          <p:nvPr/>
        </p:nvSpPr>
        <p:spPr>
          <a:xfrm>
            <a:off x="1006920" y="2795760"/>
            <a:ext cx="4969800" cy="215640"/>
          </a:xfrm>
          <a:prstGeom prst="rect">
            <a:avLst/>
          </a:prstGeom>
          <a:noFill/>
          <a:ln w="0">
            <a:noFill/>
          </a:ln>
        </p:spPr>
        <p:style>
          <a:lnRef idx="0"/>
          <a:fillRef idx="0"/>
          <a:effectRef idx="0"/>
          <a:fontRef idx="minor"/>
        </p:style>
        <p:txBody>
          <a:bodyPr lIns="0" rIns="0" tIns="0" bIns="0" anchor="t">
            <a:normAutofit/>
          </a:bodyPr>
          <a:p>
            <a:pPr defTabSz="914400">
              <a:lnSpc>
                <a:spcPts val="1500"/>
              </a:lnSpc>
              <a:tabLst>
                <a:tab algn="l" pos="0"/>
              </a:tabLst>
            </a:pPr>
            <a:r>
              <a:rPr lang="en-US" sz="1250" b="1" u="none" strike="noStrike">
                <a:solidFill>
                  <a:srgbClr val="ff8a7a"/>
                </a:solidFill>
                <a:effectLst/>
                <a:uFillTx/>
                <a:latin typeface="IBM Plex Sans"/>
                <a:ea typeface="IBM Plex Sans"/>
              </a:rPr>
              <a:t>ICMPv6: mai bloccare i Packet Too Big</a:t>
            </a:r>
            <a:endParaRPr lang="en-US" sz="1250" b="0" u="none" strike="noStrike">
              <a:solidFill>
                <a:srgbClr val="ffffff"/>
              </a:solidFill>
              <a:effectLst/>
              <a:uFillTx/>
              <a:latin typeface="Arial"/>
            </a:endParaRPr>
          </a:p>
        </p:txBody>
      </p:sp>
      <p:sp>
        <p:nvSpPr>
          <p:cNvPr id="128" name="Text 5"/>
          <p:cNvSpPr/>
          <p:nvPr/>
        </p:nvSpPr>
        <p:spPr>
          <a:xfrm>
            <a:off x="1006920" y="3049560"/>
            <a:ext cx="4969800" cy="925200"/>
          </a:xfrm>
          <a:prstGeom prst="rect">
            <a:avLst/>
          </a:prstGeom>
          <a:noFill/>
          <a:ln w="0">
            <a:noFill/>
          </a:ln>
        </p:spPr>
        <p:style>
          <a:lnRef idx="0"/>
          <a:fillRef idx="0"/>
          <a:effectRef idx="0"/>
          <a:fontRef idx="minor"/>
        </p:style>
        <p:txBody>
          <a:bodyPr lIns="0" rIns="0" tIns="0" bIns="0" anchor="t">
            <a:normAutofit/>
          </a:bodyPr>
          <a:p>
            <a:pPr defTabSz="914400">
              <a:lnSpc>
                <a:spcPts val="1417"/>
              </a:lnSpc>
              <a:tabLst>
                <a:tab algn="l" pos="0"/>
              </a:tabLst>
            </a:pPr>
            <a:r>
              <a:rPr lang="en-US" sz="1050" b="0" u="none" strike="noStrike">
                <a:solidFill>
                  <a:srgbClr val="c3ccd6"/>
                </a:solidFill>
                <a:effectLst/>
                <a:uFillTx/>
                <a:latin typeface="IBM Plex Sans"/>
                <a:ea typeface="IBM Plex Sans"/>
              </a:rPr>
              <a:t>RFC 4890: bloccare i messaggi tipo 2 rompe la Path MTU Discovery — su IPv6 non c'è frammentazione in-network, quindi i pacchetti grandi vengono scartati in silenzio. Sintomo classico: sessioni che partono e si bloccano sui trasferimenti pesanti, esattamente il pattern dello streaming. Il caso è documentato pubblicamente sul deployment 6rd di Free in Francia.</a:t>
            </a:r>
            <a:endParaRPr lang="en-US" sz="1050" b="0" u="none" strike="noStrike">
              <a:solidFill>
                <a:srgbClr val="ffffff"/>
              </a:solidFill>
              <a:effectLst/>
              <a:uFillTx/>
              <a:latin typeface="Arial"/>
            </a:endParaRPr>
          </a:p>
        </p:txBody>
      </p:sp>
      <p:sp>
        <p:nvSpPr>
          <p:cNvPr id="129" name="Shape 6"/>
          <p:cNvSpPr/>
          <p:nvPr/>
        </p:nvSpPr>
        <p:spPr>
          <a:xfrm>
            <a:off x="6168960" y="2604600"/>
            <a:ext cx="5206680" cy="1543680"/>
          </a:xfrm>
          <a:prstGeom prst="roundRect">
            <a:avLst>
              <a:gd name="adj" fmla="val 6375"/>
            </a:avLst>
          </a:prstGeom>
          <a:solidFill>
            <a:srgbClr val="111f30"/>
          </a:solidFill>
          <a:ln w="6350">
            <a:solidFill>
              <a:srgbClr val="3a1f24"/>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30" name="Text 7"/>
          <p:cNvSpPr/>
          <p:nvPr/>
        </p:nvSpPr>
        <p:spPr>
          <a:xfrm>
            <a:off x="6359760" y="2795760"/>
            <a:ext cx="4969800" cy="196560"/>
          </a:xfrm>
          <a:prstGeom prst="rect">
            <a:avLst/>
          </a:prstGeom>
          <a:noFill/>
          <a:ln w="0">
            <a:noFill/>
          </a:ln>
        </p:spPr>
        <p:style>
          <a:lnRef idx="0"/>
          <a:fillRef idx="0"/>
          <a:effectRef idx="0"/>
          <a:fontRef idx="minor"/>
        </p:style>
        <p:txBody>
          <a:bodyPr lIns="0" rIns="0" tIns="0" bIns="0" anchor="t">
            <a:normAutofit/>
          </a:bodyPr>
          <a:p>
            <a:pPr defTabSz="914400">
              <a:lnSpc>
                <a:spcPts val="1372"/>
              </a:lnSpc>
              <a:tabLst>
                <a:tab algn="l" pos="0"/>
              </a:tabLst>
            </a:pPr>
            <a:r>
              <a:rPr lang="en-US" sz="1150" b="1" u="none" strike="noStrike">
                <a:solidFill>
                  <a:srgbClr val="ff8a7a"/>
                </a:solidFill>
                <a:effectLst/>
                <a:uFillTx/>
                <a:latin typeface="IBM Plex Sans"/>
                <a:ea typeface="IBM Plex Sans"/>
              </a:rPr>
              <a:t>Source Address Validation: due direzioni diverse</a:t>
            </a:r>
            <a:endParaRPr lang="en-US" sz="1150" b="0" u="none" strike="noStrike">
              <a:solidFill>
                <a:srgbClr val="ffffff"/>
              </a:solidFill>
              <a:effectLst/>
              <a:uFillTx/>
              <a:latin typeface="Arial"/>
            </a:endParaRPr>
          </a:p>
        </p:txBody>
      </p:sp>
      <p:sp>
        <p:nvSpPr>
          <p:cNvPr id="131" name="Text 8"/>
          <p:cNvSpPr/>
          <p:nvPr/>
        </p:nvSpPr>
        <p:spPr>
          <a:xfrm>
            <a:off x="6359760" y="3030840"/>
            <a:ext cx="4969800" cy="952200"/>
          </a:xfrm>
          <a:prstGeom prst="rect">
            <a:avLst/>
          </a:prstGeom>
          <a:noFill/>
          <a:ln w="0">
            <a:noFill/>
          </a:ln>
        </p:spPr>
        <p:style>
          <a:lnRef idx="0"/>
          <a:fillRef idx="0"/>
          <a:effectRef idx="0"/>
          <a:fontRef idx="minor"/>
        </p:style>
        <p:txBody>
          <a:bodyPr lIns="0" rIns="0" tIns="0" bIns="0" anchor="t">
            <a:normAutofit/>
          </a:bodyPr>
          <a:p>
            <a:pPr defTabSz="914400">
              <a:lnSpc>
                <a:spcPts val="1219"/>
              </a:lnSpc>
              <a:tabLst>
                <a:tab algn="l" pos="0"/>
              </a:tabLst>
            </a:pPr>
            <a:r>
              <a:rPr lang="en-US" sz="900" b="0" u="none" strike="noStrike">
                <a:solidFill>
                  <a:srgbClr val="c3ccd6"/>
                </a:solidFill>
                <a:effectLst/>
                <a:uFillTx/>
                <a:latin typeface="IBM Plex Sans"/>
                <a:ea typeface="IBM Plex Sans"/>
              </a:rPr>
              <a:t>BCP38 (RFC 2827) sull'accesso ai clienti impedisce che siano i tuoi clienti a spoofare pacchetti verso il resto di Internet — protegge gli altri, non te. Il rischio opposto è che qualcun altro, altrove, spoofi il tuo spazio di indirizzi: il traffico riflesso ti arriva addosso via transito o IXP. Per quello la difesa è diversa: scartare in ingresso su transito e peering ogni pacchetto con sorgente appartenente ai tuoi prefissi — non può essere legittimo, perché dovrebbe uscire dalla tua rete, non entrarci da fuori.</a:t>
            </a:r>
            <a:endParaRPr lang="en-US" sz="900" b="0" u="none" strike="noStrike">
              <a:solidFill>
                <a:srgbClr val="ffffff"/>
              </a:solidFill>
              <a:effectLst/>
              <a:uFillTx/>
              <a:latin typeface="Arial"/>
            </a:endParaRPr>
          </a:p>
        </p:txBody>
      </p:sp>
      <p:sp>
        <p:nvSpPr>
          <p:cNvPr id="132" name="Shape 9"/>
          <p:cNvSpPr/>
          <p:nvPr/>
        </p:nvSpPr>
        <p:spPr>
          <a:xfrm>
            <a:off x="816120" y="4294800"/>
            <a:ext cx="5206680" cy="1543680"/>
          </a:xfrm>
          <a:prstGeom prst="roundRect">
            <a:avLst>
              <a:gd name="adj" fmla="val 6375"/>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33" name="Text 10"/>
          <p:cNvSpPr/>
          <p:nvPr/>
        </p:nvSpPr>
        <p:spPr>
          <a:xfrm>
            <a:off x="1006920" y="4485600"/>
            <a:ext cx="4969800" cy="181800"/>
          </a:xfrm>
          <a:prstGeom prst="rect">
            <a:avLst/>
          </a:prstGeom>
          <a:noFill/>
          <a:ln w="0">
            <a:noFill/>
          </a:ln>
        </p:spPr>
        <p:style>
          <a:lnRef idx="0"/>
          <a:fillRef idx="0"/>
          <a:effectRef idx="0"/>
          <a:fontRef idx="minor"/>
        </p:style>
        <p:txBody>
          <a:bodyPr lIns="0" rIns="0" tIns="0" bIns="0" anchor="t">
            <a:normAutofit/>
          </a:bodyPr>
          <a:p>
            <a:pPr defTabSz="914400">
              <a:lnSpc>
                <a:spcPts val="1270"/>
              </a:lnSpc>
              <a:tabLst>
                <a:tab algn="l" pos="0"/>
              </a:tabLst>
            </a:pPr>
            <a:r>
              <a:rPr lang="en-US" sz="1060" b="1" u="none" strike="noStrike">
                <a:solidFill>
                  <a:srgbClr val="35d0c0"/>
                </a:solidFill>
                <a:effectLst/>
                <a:uFillTx/>
                <a:latin typeface="IBM Plex Sans"/>
                <a:ea typeface="IBM Plex Sans"/>
              </a:rPr>
              <a:t>RPKI ROV sulle rotte ricevute</a:t>
            </a:r>
            <a:endParaRPr lang="en-US" sz="1060" b="0" u="none" strike="noStrike">
              <a:solidFill>
                <a:srgbClr val="ffffff"/>
              </a:solidFill>
              <a:effectLst/>
              <a:uFillTx/>
              <a:latin typeface="Arial"/>
            </a:endParaRPr>
          </a:p>
        </p:txBody>
      </p:sp>
      <p:sp>
        <p:nvSpPr>
          <p:cNvPr id="134" name="Text 11"/>
          <p:cNvSpPr/>
          <p:nvPr/>
        </p:nvSpPr>
        <p:spPr>
          <a:xfrm>
            <a:off x="1006920" y="4705920"/>
            <a:ext cx="4936680" cy="780480"/>
          </a:xfrm>
          <a:prstGeom prst="rect">
            <a:avLst/>
          </a:prstGeom>
          <a:noFill/>
          <a:ln w="0">
            <a:noFill/>
          </a:ln>
        </p:spPr>
        <p:style>
          <a:lnRef idx="0"/>
          <a:fillRef idx="0"/>
          <a:effectRef idx="0"/>
          <a:fontRef idx="minor"/>
        </p:style>
        <p:txBody>
          <a:bodyPr lIns="0" rIns="0" tIns="0" bIns="0" anchor="t">
            <a:normAutofit fontScale="40000" lnSpcReduction="19999"/>
          </a:bodyPr>
          <a:p>
            <a:pPr defTabSz="914400">
              <a:lnSpc>
                <a:spcPts val="1295"/>
              </a:lnSpc>
              <a:spcBef>
                <a:spcPts val="1191"/>
              </a:spcBef>
              <a:spcAft>
                <a:spcPts val="992"/>
              </a:spcAft>
              <a:tabLst>
                <a:tab algn="l" pos="0"/>
              </a:tabLst>
            </a:pPr>
            <a:r>
              <a:rPr lang="en-US" sz="2600" b="0" u="none" strike="noStrike">
                <a:solidFill>
                  <a:srgbClr val="c3ccd6"/>
                </a:solidFill>
                <a:effectLst/>
                <a:uFillTx/>
                <a:latin typeface="IBM Plex Sans"/>
                <a:ea typeface="IBM Plex Sans"/>
              </a:rPr>
              <a:t>Il prefisso anycast del CDN non lo annunci tu: lo ricevi in peering. Se non fai RPKI ROV su quella sessione, basta un dirottamento fatto altrove per deviare il traffico dei tuoi clienti — la tua rete non se ne accorge nemmeno, ma per loro lo streaming si interrompe. È una protezione sul piano di controllo, non sui dati: si affianca ai filtri sulla sorgente, non li sostituisce</a:t>
            </a:r>
            <a:endParaRPr lang="en-US" sz="2600" b="0" u="none" strike="noStrike">
              <a:solidFill>
                <a:srgbClr val="ffffff"/>
              </a:solidFill>
              <a:effectLst/>
              <a:uFillTx/>
              <a:latin typeface="Arial"/>
            </a:endParaRPr>
          </a:p>
        </p:txBody>
      </p:sp>
      <p:sp>
        <p:nvSpPr>
          <p:cNvPr id="135" name="Text 12"/>
          <p:cNvSpPr/>
          <p:nvPr/>
        </p:nvSpPr>
        <p:spPr>
          <a:xfrm>
            <a:off x="996480" y="5486400"/>
            <a:ext cx="4969800" cy="282960"/>
          </a:xfrm>
          <a:prstGeom prst="rect">
            <a:avLst/>
          </a:prstGeom>
          <a:noFill/>
          <a:ln w="0">
            <a:noFill/>
          </a:ln>
        </p:spPr>
        <p:style>
          <a:lnRef idx="0"/>
          <a:fillRef idx="0"/>
          <a:effectRef idx="0"/>
          <a:fontRef idx="minor"/>
        </p:style>
        <p:txBody>
          <a:bodyPr lIns="0" rIns="0" tIns="0" bIns="0" anchor="t">
            <a:normAutofit/>
          </a:bodyPr>
          <a:p>
            <a:pPr defTabSz="914400">
              <a:lnSpc>
                <a:spcPts val="1035"/>
              </a:lnSpc>
              <a:tabLst>
                <a:tab algn="l" pos="0"/>
              </a:tabLst>
            </a:pPr>
            <a:r>
              <a:rPr lang="en-US" sz="790" b="0" u="none" strike="noStrike">
                <a:solidFill>
                  <a:srgbClr val="8fa1b3"/>
                </a:solidFill>
                <a:effectLst/>
                <a:uFillTx/>
                <a:latin typeface="IBM Plex Sans"/>
                <a:ea typeface="IBM Plex Sans"/>
              </a:rPr>
              <a:t>ROA create: ~65% IPv4, oltre 60% IPv6. Enforcement ROV: solo il 21-33% degli AS — ma ~70% del traffico, grazie ai grandi backbone.</a:t>
            </a:r>
            <a:endParaRPr lang="en-US" sz="790" b="0" u="none" strike="noStrike">
              <a:solidFill>
                <a:srgbClr val="ffffff"/>
              </a:solidFill>
              <a:effectLst/>
              <a:uFillTx/>
              <a:latin typeface="Arial"/>
            </a:endParaRPr>
          </a:p>
        </p:txBody>
      </p:sp>
      <p:sp>
        <p:nvSpPr>
          <p:cNvPr id="136" name="Shape 13"/>
          <p:cNvSpPr/>
          <p:nvPr/>
        </p:nvSpPr>
        <p:spPr>
          <a:xfrm>
            <a:off x="6168960" y="4294800"/>
            <a:ext cx="5206680" cy="1543680"/>
          </a:xfrm>
          <a:prstGeom prst="roundRect">
            <a:avLst>
              <a:gd name="adj" fmla="val 6375"/>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37" name="Text 14"/>
          <p:cNvSpPr/>
          <p:nvPr/>
        </p:nvSpPr>
        <p:spPr>
          <a:xfrm>
            <a:off x="6359760" y="4485600"/>
            <a:ext cx="4969800" cy="196560"/>
          </a:xfrm>
          <a:prstGeom prst="rect">
            <a:avLst/>
          </a:prstGeom>
          <a:noFill/>
          <a:ln w="0">
            <a:noFill/>
          </a:ln>
        </p:spPr>
        <p:style>
          <a:lnRef idx="0"/>
          <a:fillRef idx="0"/>
          <a:effectRef idx="0"/>
          <a:fontRef idx="minor"/>
        </p:style>
        <p:txBody>
          <a:bodyPr lIns="0" rIns="0" tIns="0" bIns="0" anchor="t">
            <a:normAutofit/>
          </a:bodyPr>
          <a:p>
            <a:pPr defTabSz="914400">
              <a:lnSpc>
                <a:spcPts val="1372"/>
              </a:lnSpc>
              <a:tabLst>
                <a:tab algn="l" pos="0"/>
              </a:tabLst>
            </a:pPr>
            <a:r>
              <a:rPr lang="en-US" sz="1150" b="1" u="none" strike="noStrike">
                <a:solidFill>
                  <a:srgbClr val="35d0c0"/>
                </a:solidFill>
                <a:effectLst/>
                <a:uFillTx/>
                <a:latin typeface="IBM Plex Sans"/>
                <a:ea typeface="IBM Plex Sans"/>
              </a:rPr>
              <a:t>RA Guard / DHCPv6 Guard: impatto locale, non di rete</a:t>
            </a:r>
            <a:endParaRPr lang="en-US" sz="1150" b="0" u="none" strike="noStrike">
              <a:solidFill>
                <a:srgbClr val="ffffff"/>
              </a:solidFill>
              <a:effectLst/>
              <a:uFillTx/>
              <a:latin typeface="Arial"/>
            </a:endParaRPr>
          </a:p>
        </p:txBody>
      </p:sp>
      <p:sp>
        <p:nvSpPr>
          <p:cNvPr id="138" name="Text 15"/>
          <p:cNvSpPr/>
          <p:nvPr/>
        </p:nvSpPr>
        <p:spPr>
          <a:xfrm>
            <a:off x="6359760" y="4720680"/>
            <a:ext cx="4969800" cy="952200"/>
          </a:xfrm>
          <a:prstGeom prst="rect">
            <a:avLst/>
          </a:prstGeom>
          <a:noFill/>
          <a:ln w="0">
            <a:noFill/>
          </a:ln>
        </p:spPr>
        <p:style>
          <a:lnRef idx="0"/>
          <a:fillRef idx="0"/>
          <a:effectRef idx="0"/>
          <a:fontRef idx="minor"/>
        </p:style>
        <p:txBody>
          <a:bodyPr lIns="0" rIns="0" tIns="0" bIns="0" anchor="t">
            <a:normAutofit/>
          </a:bodyPr>
          <a:p>
            <a:pPr defTabSz="914400">
              <a:lnSpc>
                <a:spcPts val="1244"/>
              </a:lnSpc>
              <a:tabLst>
                <a:tab algn="l" pos="0"/>
              </a:tabLst>
            </a:pPr>
            <a:r>
              <a:rPr lang="en-US" sz="920" b="0" u="none" strike="noStrike">
                <a:solidFill>
                  <a:srgbClr val="c3ccd6"/>
                </a:solidFill>
                <a:effectLst/>
                <a:uFillTx/>
                <a:latin typeface="IBM Plex Sans"/>
                <a:ea typeface="IBM Plex Sans"/>
              </a:rPr>
              <a:t>A differenza dei tre punti precedenti, qui il raggio d'azione è locale: un RA rogue resta confinato al dominio di broadcast di livello 2 — una porta, una VLAN condivisa sull'accesso — e non si propaga al backbone o al peering. Colpisce solo i clienti su quel segmento, non produce mai un evento di scala. Con migliaia di segmenti di accesso attivi resta comunque una superficie ampia da presidiare, ma va inserita nel piano con la scala corretta.</a:t>
            </a:r>
            <a:endParaRPr lang="en-US" sz="920" b="0" u="none" strike="noStrike">
              <a:solidFill>
                <a:srgbClr val="ffffff"/>
              </a:solidFill>
              <a:effectLst/>
              <a:uFillTx/>
              <a:latin typeface="Arial"/>
            </a:endParaRPr>
          </a:p>
        </p:txBody>
      </p:sp>
      <p:sp>
        <p:nvSpPr>
          <p:cNvPr id="139" name="Text 16"/>
          <p:cNvSpPr/>
          <p:nvPr/>
        </p:nvSpPr>
        <p:spPr>
          <a:xfrm>
            <a:off x="812880" y="6238080"/>
            <a:ext cx="3496680" cy="2383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681"/>
              </a:lnSpc>
              <a:tabLst>
                <a:tab algn="l" pos="0"/>
              </a:tabLst>
            </a:pPr>
            <a:r>
              <a:rPr lang="en-US" sz="1200" b="0" u="none" strike="noStrike">
                <a:solidFill>
                  <a:srgbClr val="5b7185"/>
                </a:solidFill>
                <a:effectLst/>
                <a:uFillTx/>
                <a:latin typeface="IBM Plex Sans"/>
                <a:ea typeface="IBM Plex Sans"/>
              </a:rPr>
              <a:t>Next Generation Streaming — L'evoluzione di IPv6</a:t>
            </a:r>
            <a:endParaRPr lang="en-US" sz="1200" b="0" u="none" strike="noStrike">
              <a:solidFill>
                <a:srgbClr val="ffffff"/>
              </a:solidFill>
              <a:effectLst/>
              <a:uFillTx/>
              <a:latin typeface="Arial"/>
            </a:endParaRPr>
          </a:p>
        </p:txBody>
      </p:sp>
      <p:sp>
        <p:nvSpPr>
          <p:cNvPr id="140" name="Text 17"/>
          <p:cNvSpPr/>
          <p:nvPr/>
        </p:nvSpPr>
        <p:spPr>
          <a:xfrm>
            <a:off x="10883160" y="6238080"/>
            <a:ext cx="54648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5b7185"/>
                </a:solidFill>
                <a:effectLst/>
                <a:uFillTx/>
                <a:latin typeface="IBM Plex Sans"/>
                <a:ea typeface="IBM Plex Sans"/>
              </a:rPr>
              <a:t>12 / 15</a:t>
            </a:r>
            <a:endParaRPr lang="en-US" sz="12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420"/>
        </a:solidFill>
      </p:bgPr>
    </p:bg>
    <p:spTree>
      <p:nvGrpSpPr>
        <p:cNvPr id="1" name=""/>
        <p:cNvGrpSpPr/>
        <p:nvPr/>
      </p:nvGrpSpPr>
      <p:grpSpPr>
        <a:xfrm>
          <a:off x="0" y="0"/>
          <a:ext cx="0" cy="0"/>
          <a:chOff x="0" y="0"/>
          <a:chExt cx="0" cy="0"/>
        </a:xfrm>
      </p:grpSpPr>
      <p:sp>
        <p:nvSpPr>
          <p:cNvPr id="141" name="Text 0"/>
          <p:cNvSpPr/>
          <p:nvPr/>
        </p:nvSpPr>
        <p:spPr>
          <a:xfrm>
            <a:off x="812880" y="812880"/>
            <a:ext cx="1088316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pc="51" strike="noStrike">
                <a:solidFill>
                  <a:srgbClr val="4f8cff"/>
                </a:solidFill>
                <a:effectLst/>
                <a:uFillTx/>
                <a:latin typeface="IBM Plex Mono"/>
                <a:ea typeface="IBM Plex Mono"/>
              </a:rPr>
              <a:t>SPUNTI OPERATIVI</a:t>
            </a:r>
            <a:endParaRPr lang="en-US" sz="1200" b="0" u="none" strike="noStrike">
              <a:solidFill>
                <a:srgbClr val="ffffff"/>
              </a:solidFill>
              <a:effectLst/>
              <a:uFillTx/>
              <a:latin typeface="Arial"/>
            </a:endParaRPr>
          </a:p>
        </p:txBody>
      </p:sp>
      <p:sp>
        <p:nvSpPr>
          <p:cNvPr id="142" name="Text 1"/>
          <p:cNvSpPr/>
          <p:nvPr/>
        </p:nvSpPr>
        <p:spPr>
          <a:xfrm>
            <a:off x="812880" y="1077120"/>
            <a:ext cx="10883160" cy="463320"/>
          </a:xfrm>
          <a:prstGeom prst="rect">
            <a:avLst/>
          </a:prstGeom>
          <a:noFill/>
          <a:ln w="0">
            <a:noFill/>
          </a:ln>
        </p:spPr>
        <p:style>
          <a:lnRef idx="0"/>
          <a:fillRef idx="0"/>
          <a:effectRef idx="0"/>
          <a:fontRef idx="minor"/>
        </p:style>
        <p:txBody>
          <a:bodyPr lIns="0" rIns="0" tIns="0" bIns="0" anchor="t">
            <a:normAutofit/>
          </a:bodyPr>
          <a:p>
            <a:pPr defTabSz="914400">
              <a:lnSpc>
                <a:spcPts val="3450"/>
              </a:lnSpc>
              <a:tabLst>
                <a:tab algn="l" pos="0"/>
              </a:tabLst>
            </a:pPr>
            <a:r>
              <a:rPr lang="en-US" sz="3000" b="1" u="none" strike="noStrike">
                <a:solidFill>
                  <a:srgbClr val="eef3f7"/>
                </a:solidFill>
                <a:effectLst/>
                <a:uFillTx/>
                <a:latin typeface="IBM Plex Sans"/>
                <a:ea typeface="IBM Plex Sans"/>
              </a:rPr>
              <a:t>Operatori di telecomunicazione</a:t>
            </a:r>
            <a:endParaRPr lang="en-US" sz="3000" b="0" u="none" strike="noStrike">
              <a:solidFill>
                <a:srgbClr val="ffffff"/>
              </a:solidFill>
              <a:effectLst/>
              <a:uFillTx/>
              <a:latin typeface="Arial"/>
            </a:endParaRPr>
          </a:p>
        </p:txBody>
      </p:sp>
      <p:sp>
        <p:nvSpPr>
          <p:cNvPr id="143" name="Shape 2"/>
          <p:cNvSpPr/>
          <p:nvPr/>
        </p:nvSpPr>
        <p:spPr>
          <a:xfrm>
            <a:off x="816120" y="1772280"/>
            <a:ext cx="10559520" cy="646560"/>
          </a:xfrm>
          <a:prstGeom prst="roundRect">
            <a:avLst>
              <a:gd name="adj" fmla="val 15211"/>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44" name="Text 3"/>
          <p:cNvSpPr/>
          <p:nvPr/>
        </p:nvSpPr>
        <p:spPr>
          <a:xfrm>
            <a:off x="1070280" y="1975680"/>
            <a:ext cx="456840" cy="256320"/>
          </a:xfrm>
          <a:prstGeom prst="rect">
            <a:avLst/>
          </a:prstGeom>
          <a:noFill/>
          <a:ln w="0">
            <a:noFill/>
          </a:ln>
        </p:spPr>
        <p:style>
          <a:lnRef idx="0"/>
          <a:fillRef idx="0"/>
          <a:effectRef idx="0"/>
          <a:fontRef idx="minor"/>
        </p:style>
        <p:txBody>
          <a:bodyPr lIns="0" rIns="0" tIns="0" bIns="0" anchor="t">
            <a:normAutofit/>
          </a:bodyPr>
          <a:p>
            <a:pPr defTabSz="914400">
              <a:lnSpc>
                <a:spcPts val="1820"/>
              </a:lnSpc>
              <a:tabLst>
                <a:tab algn="l" pos="0"/>
              </a:tabLst>
            </a:pPr>
            <a:r>
              <a:rPr lang="en-US" sz="1300" b="0" u="none" strike="noStrike">
                <a:solidFill>
                  <a:srgbClr val="35d0c0"/>
                </a:solidFill>
                <a:effectLst/>
                <a:uFillTx/>
                <a:latin typeface="IBM Plex Mono"/>
                <a:ea typeface="IBM Plex Mono"/>
              </a:rPr>
              <a:t>01</a:t>
            </a:r>
            <a:endParaRPr lang="en-US" sz="1300" b="0" u="none" strike="noStrike">
              <a:solidFill>
                <a:srgbClr val="ffffff"/>
              </a:solidFill>
              <a:effectLst/>
              <a:uFillTx/>
              <a:latin typeface="Arial"/>
            </a:endParaRPr>
          </a:p>
        </p:txBody>
      </p:sp>
      <p:sp>
        <p:nvSpPr>
          <p:cNvPr id="145" name="Text 4"/>
          <p:cNvSpPr/>
          <p:nvPr/>
        </p:nvSpPr>
        <p:spPr>
          <a:xfrm>
            <a:off x="1679760" y="1975680"/>
            <a:ext cx="7526160" cy="264960"/>
          </a:xfrm>
          <a:prstGeom prst="rect">
            <a:avLst/>
          </a:prstGeom>
          <a:noFill/>
          <a:ln w="0">
            <a:noFill/>
          </a:ln>
        </p:spPr>
        <p:style>
          <a:lnRef idx="0"/>
          <a:fillRef idx="0"/>
          <a:effectRef idx="0"/>
          <a:fontRef idx="minor"/>
        </p:style>
        <p:txBody>
          <a:bodyPr lIns="0" rIns="0" tIns="0" bIns="0" anchor="t">
            <a:normAutofit/>
          </a:bodyPr>
          <a:p>
            <a:pPr defTabSz="914400">
              <a:lnSpc>
                <a:spcPts val="1891"/>
              </a:lnSpc>
              <a:tabLst>
                <a:tab algn="l" pos="0"/>
              </a:tabLst>
            </a:pPr>
            <a:r>
              <a:rPr lang="en-US" sz="1350" b="0" u="none" strike="noStrike">
                <a:solidFill>
                  <a:srgbClr val="c3ccd6"/>
                </a:solidFill>
                <a:effectLst/>
                <a:uFillTx/>
                <a:latin typeface="IBM Plex Sans"/>
                <a:ea typeface="IBM Plex Sans"/>
              </a:rPr>
              <a:t>Allocazione PA da RIR di almeno un /32, con politica di sub-allocation /48 per i clienti business.</a:t>
            </a:r>
            <a:endParaRPr lang="en-US" sz="1350" b="0" u="none" strike="noStrike">
              <a:solidFill>
                <a:srgbClr val="ffffff"/>
              </a:solidFill>
              <a:effectLst/>
              <a:uFillTx/>
              <a:latin typeface="Arial"/>
            </a:endParaRPr>
          </a:p>
        </p:txBody>
      </p:sp>
      <p:sp>
        <p:nvSpPr>
          <p:cNvPr id="146" name="Shape 5"/>
          <p:cNvSpPr/>
          <p:nvPr/>
        </p:nvSpPr>
        <p:spPr>
          <a:xfrm>
            <a:off x="816120" y="2552760"/>
            <a:ext cx="10559520" cy="646560"/>
          </a:xfrm>
          <a:prstGeom prst="roundRect">
            <a:avLst>
              <a:gd name="adj" fmla="val 15211"/>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47" name="Text 6"/>
          <p:cNvSpPr/>
          <p:nvPr/>
        </p:nvSpPr>
        <p:spPr>
          <a:xfrm>
            <a:off x="1070280" y="2756160"/>
            <a:ext cx="456840" cy="256320"/>
          </a:xfrm>
          <a:prstGeom prst="rect">
            <a:avLst/>
          </a:prstGeom>
          <a:noFill/>
          <a:ln w="0">
            <a:noFill/>
          </a:ln>
        </p:spPr>
        <p:style>
          <a:lnRef idx="0"/>
          <a:fillRef idx="0"/>
          <a:effectRef idx="0"/>
          <a:fontRef idx="minor"/>
        </p:style>
        <p:txBody>
          <a:bodyPr lIns="0" rIns="0" tIns="0" bIns="0" anchor="t">
            <a:normAutofit/>
          </a:bodyPr>
          <a:p>
            <a:pPr defTabSz="914400">
              <a:lnSpc>
                <a:spcPts val="1820"/>
              </a:lnSpc>
              <a:tabLst>
                <a:tab algn="l" pos="0"/>
              </a:tabLst>
            </a:pPr>
            <a:r>
              <a:rPr lang="en-US" sz="1300" b="0" u="none" strike="noStrike">
                <a:solidFill>
                  <a:srgbClr val="35d0c0"/>
                </a:solidFill>
                <a:effectLst/>
                <a:uFillTx/>
                <a:latin typeface="IBM Plex Mono"/>
                <a:ea typeface="IBM Plex Mono"/>
              </a:rPr>
              <a:t>02</a:t>
            </a:r>
            <a:endParaRPr lang="en-US" sz="1300" b="0" u="none" strike="noStrike">
              <a:solidFill>
                <a:srgbClr val="ffffff"/>
              </a:solidFill>
              <a:effectLst/>
              <a:uFillTx/>
              <a:latin typeface="Arial"/>
            </a:endParaRPr>
          </a:p>
        </p:txBody>
      </p:sp>
      <p:sp>
        <p:nvSpPr>
          <p:cNvPr id="148" name="Text 7"/>
          <p:cNvSpPr/>
          <p:nvPr/>
        </p:nvSpPr>
        <p:spPr>
          <a:xfrm>
            <a:off x="1679760" y="2756160"/>
            <a:ext cx="8433360" cy="26496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891"/>
              </a:lnSpc>
              <a:tabLst>
                <a:tab algn="l" pos="0"/>
              </a:tabLst>
            </a:pPr>
            <a:r>
              <a:rPr lang="en-US" sz="1350" b="0" u="none" strike="noStrike">
                <a:solidFill>
                  <a:srgbClr val="c3ccd6"/>
                </a:solidFill>
                <a:effectLst/>
                <a:uFillTx/>
                <a:latin typeface="IBM Plex Sans"/>
                <a:ea typeface="IBM Plex Sans"/>
              </a:rPr>
              <a:t>SRv6 in produzione: pianificare la migrazione del backbone per traffic engineering e network slicing 5G/6G.</a:t>
            </a:r>
            <a:endParaRPr lang="en-US" sz="1350" b="0" u="none" strike="noStrike">
              <a:solidFill>
                <a:srgbClr val="ffffff"/>
              </a:solidFill>
              <a:effectLst/>
              <a:uFillTx/>
              <a:latin typeface="Arial"/>
            </a:endParaRPr>
          </a:p>
        </p:txBody>
      </p:sp>
      <p:sp>
        <p:nvSpPr>
          <p:cNvPr id="149" name="Shape 8"/>
          <p:cNvSpPr/>
          <p:nvPr/>
        </p:nvSpPr>
        <p:spPr>
          <a:xfrm>
            <a:off x="816120" y="3333240"/>
            <a:ext cx="10559520" cy="646560"/>
          </a:xfrm>
          <a:prstGeom prst="roundRect">
            <a:avLst>
              <a:gd name="adj" fmla="val 15211"/>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50" name="Text 9"/>
          <p:cNvSpPr/>
          <p:nvPr/>
        </p:nvSpPr>
        <p:spPr>
          <a:xfrm>
            <a:off x="1070280" y="3536640"/>
            <a:ext cx="456840" cy="256320"/>
          </a:xfrm>
          <a:prstGeom prst="rect">
            <a:avLst/>
          </a:prstGeom>
          <a:noFill/>
          <a:ln w="0">
            <a:noFill/>
          </a:ln>
        </p:spPr>
        <p:style>
          <a:lnRef idx="0"/>
          <a:fillRef idx="0"/>
          <a:effectRef idx="0"/>
          <a:fontRef idx="minor"/>
        </p:style>
        <p:txBody>
          <a:bodyPr lIns="0" rIns="0" tIns="0" bIns="0" anchor="t">
            <a:normAutofit/>
          </a:bodyPr>
          <a:p>
            <a:pPr defTabSz="914400">
              <a:lnSpc>
                <a:spcPts val="1820"/>
              </a:lnSpc>
              <a:tabLst>
                <a:tab algn="l" pos="0"/>
              </a:tabLst>
            </a:pPr>
            <a:r>
              <a:rPr lang="en-US" sz="1300" b="0" u="none" strike="noStrike">
                <a:solidFill>
                  <a:srgbClr val="35d0c0"/>
                </a:solidFill>
                <a:effectLst/>
                <a:uFillTx/>
                <a:latin typeface="IBM Plex Mono"/>
                <a:ea typeface="IBM Plex Mono"/>
              </a:rPr>
              <a:t>03</a:t>
            </a:r>
            <a:endParaRPr lang="en-US" sz="1300" b="0" u="none" strike="noStrike">
              <a:solidFill>
                <a:srgbClr val="ffffff"/>
              </a:solidFill>
              <a:effectLst/>
              <a:uFillTx/>
              <a:latin typeface="Arial"/>
            </a:endParaRPr>
          </a:p>
        </p:txBody>
      </p:sp>
      <p:sp>
        <p:nvSpPr>
          <p:cNvPr id="151" name="Text 10"/>
          <p:cNvSpPr/>
          <p:nvPr/>
        </p:nvSpPr>
        <p:spPr>
          <a:xfrm>
            <a:off x="1679760" y="3536640"/>
            <a:ext cx="6868800" cy="264960"/>
          </a:xfrm>
          <a:prstGeom prst="rect">
            <a:avLst/>
          </a:prstGeom>
          <a:noFill/>
          <a:ln w="0">
            <a:noFill/>
          </a:ln>
        </p:spPr>
        <p:style>
          <a:lnRef idx="0"/>
          <a:fillRef idx="0"/>
          <a:effectRef idx="0"/>
          <a:fontRef idx="minor"/>
        </p:style>
        <p:txBody>
          <a:bodyPr lIns="0" rIns="0" tIns="0" bIns="0" anchor="t">
            <a:normAutofit/>
          </a:bodyPr>
          <a:p>
            <a:pPr defTabSz="914400">
              <a:lnSpc>
                <a:spcPts val="1891"/>
              </a:lnSpc>
              <a:tabLst>
                <a:tab algn="l" pos="0"/>
              </a:tabLst>
            </a:pPr>
            <a:r>
              <a:rPr lang="en-US" sz="1350" b="0" u="none" strike="noStrike">
                <a:solidFill>
                  <a:srgbClr val="c3ccd6"/>
                </a:solidFill>
                <a:effectLst/>
                <a:uFillTx/>
                <a:latin typeface="IBM Plex Sans"/>
                <a:ea typeface="IBM Plex Sans"/>
              </a:rPr>
              <a:t>Peering IPv6-nativo con parità di sessioni BGP IPv6/IPv4 su ogni IXP e transit provider.</a:t>
            </a:r>
            <a:endParaRPr lang="en-US" sz="1350" b="0" u="none" strike="noStrike">
              <a:solidFill>
                <a:srgbClr val="ffffff"/>
              </a:solidFill>
              <a:effectLst/>
              <a:uFillTx/>
              <a:latin typeface="Arial"/>
            </a:endParaRPr>
          </a:p>
        </p:txBody>
      </p:sp>
      <p:sp>
        <p:nvSpPr>
          <p:cNvPr id="152" name="Shape 11"/>
          <p:cNvSpPr/>
          <p:nvPr/>
        </p:nvSpPr>
        <p:spPr>
          <a:xfrm>
            <a:off x="816120" y="4113360"/>
            <a:ext cx="10559520" cy="886680"/>
          </a:xfrm>
          <a:prstGeom prst="roundRect">
            <a:avLst>
              <a:gd name="adj" fmla="val 11095"/>
            </a:avLst>
          </a:prstGeom>
          <a:solidFill>
            <a:srgbClr val="111f30"/>
          </a:solidFill>
          <a:ln w="6350">
            <a:solidFill>
              <a:srgbClr val="1e2f42"/>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53" name="Text 12"/>
          <p:cNvSpPr/>
          <p:nvPr/>
        </p:nvSpPr>
        <p:spPr>
          <a:xfrm>
            <a:off x="1070280" y="4317120"/>
            <a:ext cx="456840" cy="256320"/>
          </a:xfrm>
          <a:prstGeom prst="rect">
            <a:avLst/>
          </a:prstGeom>
          <a:noFill/>
          <a:ln w="0">
            <a:noFill/>
          </a:ln>
        </p:spPr>
        <p:style>
          <a:lnRef idx="0"/>
          <a:fillRef idx="0"/>
          <a:effectRef idx="0"/>
          <a:fontRef idx="minor"/>
        </p:style>
        <p:txBody>
          <a:bodyPr lIns="0" rIns="0" tIns="0" bIns="0" anchor="t">
            <a:normAutofit/>
          </a:bodyPr>
          <a:p>
            <a:pPr defTabSz="914400">
              <a:lnSpc>
                <a:spcPts val="1820"/>
              </a:lnSpc>
              <a:tabLst>
                <a:tab algn="l" pos="0"/>
              </a:tabLst>
            </a:pPr>
            <a:r>
              <a:rPr lang="en-US" sz="1300" b="0" u="none" strike="noStrike">
                <a:solidFill>
                  <a:srgbClr val="35d0c0"/>
                </a:solidFill>
                <a:effectLst/>
                <a:uFillTx/>
                <a:latin typeface="IBM Plex Mono"/>
                <a:ea typeface="IBM Plex Mono"/>
              </a:rPr>
              <a:t>04</a:t>
            </a:r>
            <a:endParaRPr lang="en-US" sz="1300" b="0" u="none" strike="noStrike">
              <a:solidFill>
                <a:srgbClr val="ffffff"/>
              </a:solidFill>
              <a:effectLst/>
              <a:uFillTx/>
              <a:latin typeface="Arial"/>
            </a:endParaRPr>
          </a:p>
        </p:txBody>
      </p:sp>
      <p:sp>
        <p:nvSpPr>
          <p:cNvPr id="154" name="Text 13"/>
          <p:cNvSpPr/>
          <p:nvPr/>
        </p:nvSpPr>
        <p:spPr>
          <a:xfrm>
            <a:off x="1679760" y="4317120"/>
            <a:ext cx="9724680" cy="505080"/>
          </a:xfrm>
          <a:prstGeom prst="rect">
            <a:avLst/>
          </a:prstGeom>
          <a:noFill/>
          <a:ln w="0">
            <a:noFill/>
          </a:ln>
        </p:spPr>
        <p:style>
          <a:lnRef idx="0"/>
          <a:fillRef idx="0"/>
          <a:effectRef idx="0"/>
          <a:fontRef idx="minor"/>
        </p:style>
        <p:txBody>
          <a:bodyPr lIns="0" rIns="0" tIns="0" bIns="0" anchor="t">
            <a:normAutofit/>
          </a:bodyPr>
          <a:p>
            <a:pPr defTabSz="914400">
              <a:lnSpc>
                <a:spcPts val="1891"/>
              </a:lnSpc>
              <a:tabLst>
                <a:tab algn="l" pos="0"/>
              </a:tabLst>
            </a:pPr>
            <a:r>
              <a:rPr lang="en-US" sz="1350" b="0" u="none" strike="noStrike">
                <a:solidFill>
                  <a:srgbClr val="c3ccd6"/>
                </a:solidFill>
                <a:effectLst/>
                <a:uFillTx/>
                <a:latin typeface="IBM Plex Sans"/>
                <a:ea typeface="IBM Plex Sans"/>
              </a:rPr>
              <a:t>RPKI ROV attivo su tutte le sessioni BGP in ingresso — non solo ROA sui propri prefissi, ma enforcement su quello che si riceve.</a:t>
            </a:r>
            <a:endParaRPr lang="en-US" sz="1350" b="0" u="none" strike="noStrike">
              <a:solidFill>
                <a:srgbClr val="ffffff"/>
              </a:solidFill>
              <a:effectLst/>
              <a:uFillTx/>
              <a:latin typeface="Arial"/>
            </a:endParaRPr>
          </a:p>
        </p:txBody>
      </p:sp>
      <p:sp>
        <p:nvSpPr>
          <p:cNvPr id="155" name="Text 14"/>
          <p:cNvSpPr/>
          <p:nvPr/>
        </p:nvSpPr>
        <p:spPr>
          <a:xfrm>
            <a:off x="812880" y="6238080"/>
            <a:ext cx="3496680" cy="2383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681"/>
              </a:lnSpc>
              <a:tabLst>
                <a:tab algn="l" pos="0"/>
              </a:tabLst>
            </a:pPr>
            <a:r>
              <a:rPr lang="en-US" sz="1200" b="0" u="none" strike="noStrike">
                <a:solidFill>
                  <a:srgbClr val="5b7185"/>
                </a:solidFill>
                <a:effectLst/>
                <a:uFillTx/>
                <a:latin typeface="IBM Plex Sans"/>
                <a:ea typeface="IBM Plex Sans"/>
              </a:rPr>
              <a:t>Next Generation Streaming — L'evoluzione di IPv6</a:t>
            </a:r>
            <a:endParaRPr lang="en-US" sz="1200" b="0" u="none" strike="noStrike">
              <a:solidFill>
                <a:srgbClr val="ffffff"/>
              </a:solidFill>
              <a:effectLst/>
              <a:uFillTx/>
              <a:latin typeface="Arial"/>
            </a:endParaRPr>
          </a:p>
        </p:txBody>
      </p:sp>
      <p:sp>
        <p:nvSpPr>
          <p:cNvPr id="156" name="Text 15"/>
          <p:cNvSpPr/>
          <p:nvPr/>
        </p:nvSpPr>
        <p:spPr>
          <a:xfrm>
            <a:off x="10883160" y="6238080"/>
            <a:ext cx="54648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5b7185"/>
                </a:solidFill>
                <a:effectLst/>
                <a:uFillTx/>
                <a:latin typeface="IBM Plex Sans"/>
                <a:ea typeface="IBM Plex Sans"/>
              </a:rPr>
              <a:t>13 / 15</a:t>
            </a:r>
            <a:endParaRPr lang="en-US" sz="12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420"/>
        </a:solidFill>
      </p:bgPr>
    </p:bg>
    <p:spTree>
      <p:nvGrpSpPr>
        <p:cNvPr id="1" name=""/>
        <p:cNvGrpSpPr/>
        <p:nvPr/>
      </p:nvGrpSpPr>
      <p:grpSpPr>
        <a:xfrm>
          <a:off x="0" y="0"/>
          <a:ext cx="0" cy="0"/>
          <a:chOff x="0" y="0"/>
          <a:chExt cx="0" cy="0"/>
        </a:xfrm>
      </p:grpSpPr>
      <p:sp>
        <p:nvSpPr>
          <p:cNvPr id="157" name="Text 0"/>
          <p:cNvSpPr/>
          <p:nvPr/>
        </p:nvSpPr>
        <p:spPr>
          <a:xfrm>
            <a:off x="812880" y="812880"/>
            <a:ext cx="10883160" cy="492480"/>
          </a:xfrm>
          <a:prstGeom prst="rect">
            <a:avLst/>
          </a:prstGeom>
          <a:noFill/>
          <a:ln w="0">
            <a:noFill/>
          </a:ln>
        </p:spPr>
        <p:style>
          <a:lnRef idx="0"/>
          <a:fillRef idx="0"/>
          <a:effectRef idx="0"/>
          <a:fontRef idx="minor"/>
        </p:style>
        <p:txBody>
          <a:bodyPr lIns="0" rIns="0" tIns="0" bIns="0" anchor="t">
            <a:normAutofit/>
          </a:bodyPr>
          <a:p>
            <a:pPr defTabSz="914400">
              <a:lnSpc>
                <a:spcPts val="3679"/>
              </a:lnSpc>
              <a:tabLst>
                <a:tab algn="l" pos="0"/>
              </a:tabLst>
            </a:pPr>
            <a:r>
              <a:rPr lang="en-US" sz="3200" b="1" u="none" strike="noStrike">
                <a:solidFill>
                  <a:srgbClr val="eef3f7"/>
                </a:solidFill>
                <a:effectLst/>
                <a:uFillTx/>
                <a:latin typeface="IBM Plex Sans"/>
                <a:ea typeface="IBM Plex Sans"/>
              </a:rPr>
              <a:t>Prossimi passi</a:t>
            </a:r>
            <a:endParaRPr lang="en-US" sz="3200" b="0" u="none" strike="noStrike">
              <a:solidFill>
                <a:srgbClr val="ffffff"/>
              </a:solidFill>
              <a:effectLst/>
              <a:uFillTx/>
              <a:latin typeface="Arial"/>
            </a:endParaRPr>
          </a:p>
        </p:txBody>
      </p:sp>
      <p:sp>
        <p:nvSpPr>
          <p:cNvPr id="158" name="Text 1"/>
          <p:cNvSpPr/>
          <p:nvPr/>
        </p:nvSpPr>
        <p:spPr>
          <a:xfrm>
            <a:off x="812880" y="1548360"/>
            <a:ext cx="157320" cy="273960"/>
          </a:xfrm>
          <a:prstGeom prst="rect">
            <a:avLst/>
          </a:prstGeom>
          <a:noFill/>
          <a:ln w="0">
            <a:noFill/>
          </a:ln>
        </p:spPr>
        <p:style>
          <a:lnRef idx="0"/>
          <a:fillRef idx="0"/>
          <a:effectRef idx="0"/>
          <a:fontRef idx="minor"/>
        </p:style>
        <p:txBody>
          <a:bodyPr lIns="0" rIns="0" tIns="0" bIns="0" anchor="t">
            <a:normAutofit/>
          </a:bodyPr>
          <a:p>
            <a:pPr defTabSz="914400">
              <a:lnSpc>
                <a:spcPts val="1959"/>
              </a:lnSpc>
              <a:tabLst>
                <a:tab algn="l" pos="0"/>
              </a:tabLst>
            </a:pPr>
            <a:r>
              <a:rPr lang="en-US" sz="1400" b="0" u="none" strike="noStrike">
                <a:solidFill>
                  <a:srgbClr val="35d0c0"/>
                </a:solidFill>
                <a:effectLst/>
                <a:uFillTx/>
                <a:latin typeface="IBM Plex Mono"/>
                <a:ea typeface="IBM Plex Mono"/>
              </a:rPr>
              <a:t>→</a:t>
            </a:r>
            <a:endParaRPr lang="en-US" sz="1400" b="0" u="none" strike="noStrike">
              <a:solidFill>
                <a:srgbClr val="ffffff"/>
              </a:solidFill>
              <a:effectLst/>
              <a:uFillTx/>
              <a:latin typeface="Arial"/>
            </a:endParaRPr>
          </a:p>
        </p:txBody>
      </p:sp>
      <p:sp>
        <p:nvSpPr>
          <p:cNvPr id="159" name="Text 2"/>
          <p:cNvSpPr/>
          <p:nvPr/>
        </p:nvSpPr>
        <p:spPr>
          <a:xfrm>
            <a:off x="1072080" y="1534320"/>
            <a:ext cx="6260400" cy="29160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2100"/>
              </a:lnSpc>
              <a:tabLst>
                <a:tab algn="l" pos="0"/>
              </a:tabLst>
            </a:pPr>
            <a:r>
              <a:rPr lang="en-US" sz="1500" b="0" u="none" strike="noStrike">
                <a:solidFill>
                  <a:srgbClr val="eef3f7"/>
                </a:solidFill>
                <a:effectLst/>
                <a:uFillTx/>
                <a:latin typeface="IBM Plex Sans"/>
                <a:ea typeface="IBM Plex Sans"/>
              </a:rPr>
              <a:t>Audit dell'indirizzamento e del traffico: quanto è già IPv6-capable oggi?</a:t>
            </a:r>
            <a:endParaRPr lang="en-US" sz="1500" b="0" u="none" strike="noStrike">
              <a:solidFill>
                <a:srgbClr val="ffffff"/>
              </a:solidFill>
              <a:effectLst/>
              <a:uFillTx/>
              <a:latin typeface="Arial"/>
            </a:endParaRPr>
          </a:p>
        </p:txBody>
      </p:sp>
      <p:sp>
        <p:nvSpPr>
          <p:cNvPr id="160" name="Text 3"/>
          <p:cNvSpPr/>
          <p:nvPr/>
        </p:nvSpPr>
        <p:spPr>
          <a:xfrm>
            <a:off x="812880" y="1929240"/>
            <a:ext cx="157320" cy="273960"/>
          </a:xfrm>
          <a:prstGeom prst="rect">
            <a:avLst/>
          </a:prstGeom>
          <a:noFill/>
          <a:ln w="0">
            <a:noFill/>
          </a:ln>
        </p:spPr>
        <p:style>
          <a:lnRef idx="0"/>
          <a:fillRef idx="0"/>
          <a:effectRef idx="0"/>
          <a:fontRef idx="minor"/>
        </p:style>
        <p:txBody>
          <a:bodyPr lIns="0" rIns="0" tIns="0" bIns="0" anchor="t">
            <a:normAutofit/>
          </a:bodyPr>
          <a:p>
            <a:pPr defTabSz="914400">
              <a:lnSpc>
                <a:spcPts val="1959"/>
              </a:lnSpc>
              <a:tabLst>
                <a:tab algn="l" pos="0"/>
              </a:tabLst>
            </a:pPr>
            <a:r>
              <a:rPr lang="en-US" sz="1400" b="0" u="none" strike="noStrike">
                <a:solidFill>
                  <a:srgbClr val="35d0c0"/>
                </a:solidFill>
                <a:effectLst/>
                <a:uFillTx/>
                <a:latin typeface="IBM Plex Mono"/>
                <a:ea typeface="IBM Plex Mono"/>
              </a:rPr>
              <a:t>→</a:t>
            </a:r>
            <a:endParaRPr lang="en-US" sz="1400" b="0" u="none" strike="noStrike">
              <a:solidFill>
                <a:srgbClr val="ffffff"/>
              </a:solidFill>
              <a:effectLst/>
              <a:uFillTx/>
              <a:latin typeface="Arial"/>
            </a:endParaRPr>
          </a:p>
        </p:txBody>
      </p:sp>
      <p:sp>
        <p:nvSpPr>
          <p:cNvPr id="161" name="Text 4"/>
          <p:cNvSpPr/>
          <p:nvPr/>
        </p:nvSpPr>
        <p:spPr>
          <a:xfrm>
            <a:off x="1072080" y="1915200"/>
            <a:ext cx="3895200" cy="29160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2100"/>
              </a:lnSpc>
              <a:tabLst>
                <a:tab algn="l" pos="0"/>
              </a:tabLst>
            </a:pPr>
            <a:r>
              <a:rPr lang="en-US" sz="1500" b="0" u="none" strike="noStrike">
                <a:solidFill>
                  <a:srgbClr val="eef3f7"/>
                </a:solidFill>
                <a:effectLst/>
                <a:uFillTx/>
                <a:latin typeface="IBM Plex Sans"/>
                <a:ea typeface="IBM Plex Sans"/>
              </a:rPr>
              <a:t>Pilota dual-stack su un segmento non critico</a:t>
            </a:r>
            <a:endParaRPr lang="en-US" sz="1500" b="0" u="none" strike="noStrike">
              <a:solidFill>
                <a:srgbClr val="ffffff"/>
              </a:solidFill>
              <a:effectLst/>
              <a:uFillTx/>
              <a:latin typeface="Arial"/>
            </a:endParaRPr>
          </a:p>
        </p:txBody>
      </p:sp>
      <p:sp>
        <p:nvSpPr>
          <p:cNvPr id="162" name="Text 5"/>
          <p:cNvSpPr/>
          <p:nvPr/>
        </p:nvSpPr>
        <p:spPr>
          <a:xfrm>
            <a:off x="812880" y="2310120"/>
            <a:ext cx="157320" cy="273960"/>
          </a:xfrm>
          <a:prstGeom prst="rect">
            <a:avLst/>
          </a:prstGeom>
          <a:noFill/>
          <a:ln w="0">
            <a:noFill/>
          </a:ln>
        </p:spPr>
        <p:style>
          <a:lnRef idx="0"/>
          <a:fillRef idx="0"/>
          <a:effectRef idx="0"/>
          <a:fontRef idx="minor"/>
        </p:style>
        <p:txBody>
          <a:bodyPr lIns="0" rIns="0" tIns="0" bIns="0" anchor="t">
            <a:normAutofit/>
          </a:bodyPr>
          <a:p>
            <a:pPr defTabSz="914400">
              <a:lnSpc>
                <a:spcPts val="1959"/>
              </a:lnSpc>
              <a:tabLst>
                <a:tab algn="l" pos="0"/>
              </a:tabLst>
            </a:pPr>
            <a:r>
              <a:rPr lang="en-US" sz="1400" b="0" u="none" strike="noStrike">
                <a:solidFill>
                  <a:srgbClr val="35d0c0"/>
                </a:solidFill>
                <a:effectLst/>
                <a:uFillTx/>
                <a:latin typeface="IBM Plex Mono"/>
                <a:ea typeface="IBM Plex Mono"/>
              </a:rPr>
              <a:t>→</a:t>
            </a:r>
            <a:endParaRPr lang="en-US" sz="1400" b="0" u="none" strike="noStrike">
              <a:solidFill>
                <a:srgbClr val="ffffff"/>
              </a:solidFill>
              <a:effectLst/>
              <a:uFillTx/>
              <a:latin typeface="Arial"/>
            </a:endParaRPr>
          </a:p>
        </p:txBody>
      </p:sp>
      <p:sp>
        <p:nvSpPr>
          <p:cNvPr id="163" name="Text 6"/>
          <p:cNvSpPr/>
          <p:nvPr/>
        </p:nvSpPr>
        <p:spPr>
          <a:xfrm>
            <a:off x="1072080" y="2296080"/>
            <a:ext cx="2880360" cy="29160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2100"/>
              </a:lnSpc>
              <a:tabLst>
                <a:tab algn="l" pos="0"/>
              </a:tabLst>
            </a:pPr>
            <a:r>
              <a:rPr lang="en-US" sz="1500" b="0" u="none" strike="noStrike">
                <a:solidFill>
                  <a:srgbClr val="eef3f7"/>
                </a:solidFill>
                <a:effectLst/>
                <a:uFillTx/>
                <a:latin typeface="IBM Plex Sans"/>
                <a:ea typeface="IBM Plex Sans"/>
              </a:rPr>
              <a:t>Formazione mirata per NOC/SOC</a:t>
            </a:r>
            <a:endParaRPr lang="en-US" sz="1500" b="0" u="none" strike="noStrike">
              <a:solidFill>
                <a:srgbClr val="ffffff"/>
              </a:solidFill>
              <a:effectLst/>
              <a:uFillTx/>
              <a:latin typeface="Arial"/>
            </a:endParaRPr>
          </a:p>
        </p:txBody>
      </p:sp>
      <p:sp>
        <p:nvSpPr>
          <p:cNvPr id="164" name="Text 7"/>
          <p:cNvSpPr/>
          <p:nvPr/>
        </p:nvSpPr>
        <p:spPr>
          <a:xfrm>
            <a:off x="812880" y="2691360"/>
            <a:ext cx="157320" cy="273960"/>
          </a:xfrm>
          <a:prstGeom prst="rect">
            <a:avLst/>
          </a:prstGeom>
          <a:noFill/>
          <a:ln w="0">
            <a:noFill/>
          </a:ln>
        </p:spPr>
        <p:style>
          <a:lnRef idx="0"/>
          <a:fillRef idx="0"/>
          <a:effectRef idx="0"/>
          <a:fontRef idx="minor"/>
        </p:style>
        <p:txBody>
          <a:bodyPr lIns="0" rIns="0" tIns="0" bIns="0" anchor="t">
            <a:normAutofit/>
          </a:bodyPr>
          <a:p>
            <a:pPr defTabSz="914400">
              <a:lnSpc>
                <a:spcPts val="1959"/>
              </a:lnSpc>
              <a:tabLst>
                <a:tab algn="l" pos="0"/>
              </a:tabLst>
            </a:pPr>
            <a:r>
              <a:rPr lang="en-US" sz="1400" b="0" u="none" strike="noStrike">
                <a:solidFill>
                  <a:srgbClr val="35d0c0"/>
                </a:solidFill>
                <a:effectLst/>
                <a:uFillTx/>
                <a:latin typeface="IBM Plex Mono"/>
                <a:ea typeface="IBM Plex Mono"/>
              </a:rPr>
              <a:t>→</a:t>
            </a:r>
            <a:endParaRPr lang="en-US" sz="1400" b="0" u="none" strike="noStrike">
              <a:solidFill>
                <a:srgbClr val="ffffff"/>
              </a:solidFill>
              <a:effectLst/>
              <a:uFillTx/>
              <a:latin typeface="Arial"/>
            </a:endParaRPr>
          </a:p>
        </p:txBody>
      </p:sp>
      <p:sp>
        <p:nvSpPr>
          <p:cNvPr id="165" name="Text 8"/>
          <p:cNvSpPr/>
          <p:nvPr/>
        </p:nvSpPr>
        <p:spPr>
          <a:xfrm>
            <a:off x="1072080" y="2677320"/>
            <a:ext cx="3624840" cy="291600"/>
          </a:xfrm>
          <a:prstGeom prst="rect">
            <a:avLst/>
          </a:prstGeom>
          <a:noFill/>
          <a:ln w="0">
            <a:noFill/>
          </a:ln>
        </p:spPr>
        <p:style>
          <a:lnRef idx="0"/>
          <a:fillRef idx="0"/>
          <a:effectRef idx="0"/>
          <a:fontRef idx="minor"/>
        </p:style>
        <p:txBody>
          <a:bodyPr lIns="0" rIns="0" tIns="0" bIns="0" anchor="t">
            <a:normAutofit/>
          </a:bodyPr>
          <a:p>
            <a:pPr defTabSz="914400">
              <a:lnSpc>
                <a:spcPts val="2100"/>
              </a:lnSpc>
              <a:tabLst>
                <a:tab algn="l" pos="0"/>
              </a:tabLst>
            </a:pPr>
            <a:r>
              <a:rPr lang="en-US" sz="1500" b="0" u="none" strike="noStrike">
                <a:solidFill>
                  <a:srgbClr val="eef3f7"/>
                </a:solidFill>
                <a:effectLst/>
                <a:uFillTx/>
                <a:latin typeface="IBM Plex Sans"/>
                <a:ea typeface="IBM Plex Sans"/>
              </a:rPr>
              <a:t>Roadmap SRv6 / IPv6-only a 18–24 mesi</a:t>
            </a:r>
            <a:endParaRPr lang="en-US" sz="1500" b="0" u="none" strike="noStrike">
              <a:solidFill>
                <a:srgbClr val="ffffff"/>
              </a:solidFill>
              <a:effectLst/>
              <a:uFillTx/>
              <a:latin typeface="Arial"/>
            </a:endParaRPr>
          </a:p>
        </p:txBody>
      </p:sp>
      <p:sp>
        <p:nvSpPr>
          <p:cNvPr id="166" name="Text 9"/>
          <p:cNvSpPr/>
          <p:nvPr/>
        </p:nvSpPr>
        <p:spPr>
          <a:xfrm>
            <a:off x="812880" y="4927680"/>
            <a:ext cx="4799520" cy="1142640"/>
          </a:xfrm>
          <a:prstGeom prst="rect">
            <a:avLst/>
          </a:prstGeom>
          <a:noFill/>
          <a:ln w="0">
            <a:noFill/>
          </a:ln>
        </p:spPr>
        <p:style>
          <a:lnRef idx="0"/>
          <a:fillRef idx="0"/>
          <a:effectRef idx="0"/>
          <a:fontRef idx="minor"/>
        </p:style>
        <p:txBody>
          <a:bodyPr lIns="0" rIns="0" tIns="0" bIns="0" anchor="t">
            <a:normAutofit/>
          </a:bodyPr>
          <a:p>
            <a:pPr defTabSz="914400">
              <a:lnSpc>
                <a:spcPts val="4399"/>
              </a:lnSpc>
              <a:tabLst>
                <a:tab algn="l" pos="0"/>
              </a:tabLst>
            </a:pPr>
            <a:r>
              <a:rPr lang="en-US" sz="4000" b="1" u="none" strike="noStrike">
                <a:solidFill>
                  <a:srgbClr val="eef3f7"/>
                </a:solidFill>
                <a:effectLst/>
                <a:uFillTx/>
                <a:latin typeface="IBM Plex Sans"/>
                <a:ea typeface="IBM Plex Sans"/>
              </a:rPr>
              <a:t>Grazie — Domande?</a:t>
            </a:r>
            <a:endParaRPr lang="en-US" sz="4000" b="0" u="none" strike="noStrike">
              <a:solidFill>
                <a:srgbClr val="ffffff"/>
              </a:solidFill>
              <a:effectLst/>
              <a:uFillTx/>
              <a:latin typeface="Arial"/>
            </a:endParaRPr>
          </a:p>
        </p:txBody>
      </p:sp>
      <p:sp>
        <p:nvSpPr>
          <p:cNvPr id="167" name="Text 10"/>
          <p:cNvSpPr/>
          <p:nvPr/>
        </p:nvSpPr>
        <p:spPr>
          <a:xfrm>
            <a:off x="9606960" y="5372280"/>
            <a:ext cx="1825200" cy="2563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ts val="1820"/>
              </a:lnSpc>
              <a:tabLst>
                <a:tab algn="l" pos="0"/>
              </a:tabLst>
            </a:pPr>
            <a:r>
              <a:rPr lang="en-US" sz="1300" b="0" u="none" strike="noStrike">
                <a:solidFill>
                  <a:srgbClr val="7f93a6"/>
                </a:solidFill>
                <a:effectLst/>
                <a:uFillTx/>
                <a:latin typeface="IBM Plex Sans"/>
                <a:ea typeface="IBM Plex Sans"/>
              </a:rPr>
              <a:t>Giulio Lo Presti · glpr.biz</a:t>
            </a:r>
            <a:endParaRPr lang="en-US" sz="1300" b="0" u="none" strike="noStrike">
              <a:solidFill>
                <a:srgbClr val="ffffff"/>
              </a:solidFill>
              <a:effectLst/>
              <a:uFillTx/>
              <a:latin typeface="Arial"/>
            </a:endParaRPr>
          </a:p>
        </p:txBody>
      </p:sp>
      <p:sp>
        <p:nvSpPr>
          <p:cNvPr id="168" name="Text 11"/>
          <p:cNvSpPr/>
          <p:nvPr/>
        </p:nvSpPr>
        <p:spPr>
          <a:xfrm>
            <a:off x="5473080" y="5654160"/>
            <a:ext cx="6082920" cy="416160"/>
          </a:xfrm>
          <a:prstGeom prst="rect">
            <a:avLst/>
          </a:prstGeom>
          <a:noFill/>
          <a:ln w="0">
            <a:noFill/>
          </a:ln>
        </p:spPr>
        <p:style>
          <a:lnRef idx="0"/>
          <a:fillRef idx="0"/>
          <a:effectRef idx="0"/>
          <a:fontRef idx="minor"/>
        </p:style>
        <p:txBody>
          <a:bodyPr lIns="0" rIns="0" tIns="0" bIns="0" anchor="t">
            <a:normAutofit/>
          </a:bodyPr>
          <a:p>
            <a:pPr defTabSz="914400">
              <a:lnSpc>
                <a:spcPts val="1539"/>
              </a:lnSpc>
              <a:tabLst>
                <a:tab algn="l" pos="0"/>
              </a:tabLst>
            </a:pPr>
            <a:r>
              <a:rPr lang="en-US" sz="1100" b="0" u="none" strike="noStrike">
                <a:solidFill>
                  <a:srgbClr val="35d0c0"/>
                </a:solidFill>
                <a:effectLst/>
                <a:uFillTx/>
                <a:latin typeface="IBM Plex Sans"/>
                <a:ea typeface="IBM Plex Sans"/>
              </a:rPr>
              <a:t>Serve una mano con la migrazione? Scrivimi — consulenza su misura per operatori e aziende IT</a:t>
            </a:r>
            <a:endParaRPr lang="en-US" sz="11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420"/>
        </a:solidFill>
      </p:bgPr>
    </p:bg>
    <p:spTree>
      <p:nvGrpSpPr>
        <p:cNvPr id="1" name=""/>
        <p:cNvGrpSpPr/>
        <p:nvPr/>
      </p:nvGrpSpPr>
      <p:grpSpPr>
        <a:xfrm>
          <a:off x="0" y="0"/>
          <a:ext cx="0" cy="0"/>
          <a:chOff x="0" y="0"/>
          <a:chExt cx="0" cy="0"/>
        </a:xfrm>
      </p:grpSpPr>
      <p:sp>
        <p:nvSpPr>
          <p:cNvPr id="169" name="Text 0"/>
          <p:cNvSpPr/>
          <p:nvPr/>
        </p:nvSpPr>
        <p:spPr>
          <a:xfrm>
            <a:off x="812880" y="812880"/>
            <a:ext cx="10883160" cy="220680"/>
          </a:xfrm>
          <a:prstGeom prst="rect">
            <a:avLst/>
          </a:prstGeom>
          <a:noFill/>
          <a:ln w="0">
            <a:noFill/>
          </a:ln>
        </p:spPr>
        <p:style>
          <a:lnRef idx="0"/>
          <a:fillRef idx="0"/>
          <a:effectRef idx="0"/>
          <a:fontRef idx="minor"/>
        </p:style>
        <p:txBody>
          <a:bodyPr lIns="0" rIns="0" tIns="0" bIns="0" anchor="t">
            <a:normAutofit/>
          </a:bodyPr>
          <a:p>
            <a:pPr defTabSz="914400">
              <a:lnSpc>
                <a:spcPts val="1539"/>
              </a:lnSpc>
              <a:tabLst>
                <a:tab algn="l" pos="0"/>
              </a:tabLst>
            </a:pPr>
            <a:r>
              <a:rPr lang="en-US" sz="1100" b="0" u="none" spc="51" strike="noStrike">
                <a:solidFill>
                  <a:srgbClr val="4f8cff"/>
                </a:solidFill>
                <a:effectLst/>
                <a:uFillTx/>
                <a:latin typeface="IBM Plex Mono"/>
                <a:ea typeface="IBM Plex Mono"/>
              </a:rPr>
              <a:t>BONUS SLIDE (NON RICHIESTA DA AGCOM)</a:t>
            </a:r>
            <a:endParaRPr lang="en-US" sz="1100" b="0" u="none" strike="noStrike">
              <a:solidFill>
                <a:srgbClr val="ffffff"/>
              </a:solidFill>
              <a:effectLst/>
              <a:uFillTx/>
              <a:latin typeface="Arial"/>
            </a:endParaRPr>
          </a:p>
        </p:txBody>
      </p:sp>
      <p:sp>
        <p:nvSpPr>
          <p:cNvPr id="170" name="Text 1"/>
          <p:cNvSpPr/>
          <p:nvPr/>
        </p:nvSpPr>
        <p:spPr>
          <a:xfrm>
            <a:off x="812880" y="1059120"/>
            <a:ext cx="10883160" cy="404640"/>
          </a:xfrm>
          <a:prstGeom prst="rect">
            <a:avLst/>
          </a:prstGeom>
          <a:noFill/>
          <a:ln w="0">
            <a:noFill/>
          </a:ln>
        </p:spPr>
        <p:style>
          <a:lnRef idx="0"/>
          <a:fillRef idx="0"/>
          <a:effectRef idx="0"/>
          <a:fontRef idx="minor"/>
        </p:style>
        <p:txBody>
          <a:bodyPr lIns="0" rIns="0" tIns="0" bIns="0" anchor="t">
            <a:normAutofit/>
          </a:bodyPr>
          <a:p>
            <a:pPr defTabSz="914400">
              <a:lnSpc>
                <a:spcPts val="2991"/>
              </a:lnSpc>
              <a:tabLst>
                <a:tab algn="l" pos="0"/>
              </a:tabLst>
            </a:pPr>
            <a:r>
              <a:rPr lang="en-US" sz="2600" b="1" u="none" strike="noStrike">
                <a:solidFill>
                  <a:srgbClr val="eef3f7"/>
                </a:solidFill>
                <a:effectLst/>
                <a:uFillTx/>
                <a:latin typeface="IBM Plex Sans"/>
                <a:ea typeface="IBM Plex Sans"/>
              </a:rPr>
              <a:t>Un pensiero scomodo per chi fa blocking</a:t>
            </a:r>
            <a:endParaRPr lang="en-US" sz="2600" b="0" u="none" strike="noStrike">
              <a:solidFill>
                <a:srgbClr val="ffffff"/>
              </a:solidFill>
              <a:effectLst/>
              <a:uFillTx/>
              <a:latin typeface="Arial"/>
            </a:endParaRPr>
          </a:p>
        </p:txBody>
      </p:sp>
      <p:sp>
        <p:nvSpPr>
          <p:cNvPr id="171" name="Text 2"/>
          <p:cNvSpPr/>
          <p:nvPr/>
        </p:nvSpPr>
        <p:spPr>
          <a:xfrm>
            <a:off x="812880" y="2150640"/>
            <a:ext cx="10883160" cy="558360"/>
          </a:xfrm>
          <a:prstGeom prst="rect">
            <a:avLst/>
          </a:prstGeom>
          <a:noFill/>
          <a:ln w="0">
            <a:noFill/>
          </a:ln>
        </p:spPr>
        <p:style>
          <a:lnRef idx="0"/>
          <a:fillRef idx="0"/>
          <a:effectRef idx="0"/>
          <a:fontRef idx="minor"/>
        </p:style>
        <p:txBody>
          <a:bodyPr lIns="0" rIns="0" tIns="0" bIns="0" anchor="t">
            <a:normAutofit/>
          </a:bodyPr>
          <a:p>
            <a:pPr defTabSz="914400">
              <a:lnSpc>
                <a:spcPts val="2100"/>
              </a:lnSpc>
              <a:tabLst>
                <a:tab algn="l" pos="0"/>
              </a:tabLst>
            </a:pPr>
            <a:r>
              <a:rPr lang="en-US" sz="1400" b="0" u="none" strike="noStrike">
                <a:solidFill>
                  <a:srgbClr val="c3ccd6"/>
                </a:solidFill>
                <a:effectLst/>
                <a:uFillTx/>
                <a:latin typeface="IBM Plex Sans"/>
                <a:ea typeface="IBM Plex Sans"/>
              </a:rPr>
              <a:t>Qualcuno, guardando i numeri di questo talk, ha fatto una battuta che vale la pena raccontare: Piracy Shield deve bloccare un indirizzo IP entro 30 minuti dalla segnalazione. Bel compito, quando lo spazio di indirizzi da coprire è questo:</a:t>
            </a:r>
            <a:endParaRPr lang="en-US" sz="1400" b="0" u="none" strike="noStrike">
              <a:solidFill>
                <a:srgbClr val="ffffff"/>
              </a:solidFill>
              <a:effectLst/>
              <a:uFillTx/>
              <a:latin typeface="Arial"/>
            </a:endParaRPr>
          </a:p>
        </p:txBody>
      </p:sp>
      <p:sp>
        <p:nvSpPr>
          <p:cNvPr id="172" name="Text 3"/>
          <p:cNvSpPr/>
          <p:nvPr/>
        </p:nvSpPr>
        <p:spPr>
          <a:xfrm>
            <a:off x="812880" y="2887200"/>
            <a:ext cx="2844720" cy="1020600"/>
          </a:xfrm>
          <a:prstGeom prst="rect">
            <a:avLst/>
          </a:prstGeom>
          <a:noFill/>
          <a:ln w="0">
            <a:noFill/>
          </a:ln>
        </p:spPr>
        <p:style>
          <a:lnRef idx="0"/>
          <a:fillRef idx="0"/>
          <a:effectRef idx="0"/>
          <a:fontRef idx="minor"/>
        </p:style>
        <p:txBody>
          <a:bodyPr lIns="0" rIns="0" tIns="0" bIns="0" anchor="t">
            <a:normAutofit/>
          </a:bodyPr>
          <a:p>
            <a:pPr defTabSz="914400">
              <a:lnSpc>
                <a:spcPts val="3920"/>
              </a:lnSpc>
              <a:tabLst>
                <a:tab algn="l" pos="0"/>
              </a:tabLst>
            </a:pPr>
            <a:r>
              <a:rPr lang="en-US" sz="2800" b="1" u="none" strike="noStrike">
                <a:solidFill>
                  <a:srgbClr val="8fa1b3"/>
                </a:solidFill>
                <a:effectLst/>
                <a:uFillTx/>
                <a:latin typeface="IBM Plex Mono"/>
                <a:ea typeface="IBM Plex Mono"/>
              </a:rPr>
              <a:t>4.294.967.296</a:t>
            </a:r>
            <a:endParaRPr lang="en-US" sz="2800" b="0" u="none" strike="noStrike">
              <a:solidFill>
                <a:srgbClr val="ffffff"/>
              </a:solidFill>
              <a:effectLst/>
              <a:uFillTx/>
              <a:latin typeface="Arial"/>
            </a:endParaRPr>
          </a:p>
        </p:txBody>
      </p:sp>
      <p:sp>
        <p:nvSpPr>
          <p:cNvPr id="173" name="Text 4"/>
          <p:cNvSpPr/>
          <p:nvPr/>
        </p:nvSpPr>
        <p:spPr>
          <a:xfrm>
            <a:off x="812880" y="3921120"/>
            <a:ext cx="284472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5b7185"/>
                </a:solidFill>
                <a:effectLst/>
                <a:uFillTx/>
                <a:latin typeface="IBM Plex Sans"/>
                <a:ea typeface="IBM Plex Sans"/>
              </a:rPr>
              <a:t>indirizzi IPv4 al mondo (2³²)</a:t>
            </a:r>
            <a:endParaRPr lang="en-US" sz="1200" b="0" u="none" strike="noStrike">
              <a:solidFill>
                <a:srgbClr val="ffffff"/>
              </a:solidFill>
              <a:effectLst/>
              <a:uFillTx/>
              <a:latin typeface="Arial"/>
            </a:endParaRPr>
          </a:p>
        </p:txBody>
      </p:sp>
      <p:sp>
        <p:nvSpPr>
          <p:cNvPr id="174" name="Text 5"/>
          <p:cNvSpPr/>
          <p:nvPr/>
        </p:nvSpPr>
        <p:spPr>
          <a:xfrm>
            <a:off x="3879720" y="3297600"/>
            <a:ext cx="233280" cy="451800"/>
          </a:xfrm>
          <a:prstGeom prst="rect">
            <a:avLst/>
          </a:prstGeom>
          <a:noFill/>
          <a:ln w="0">
            <a:noFill/>
          </a:ln>
        </p:spPr>
        <p:style>
          <a:lnRef idx="0"/>
          <a:fillRef idx="0"/>
          <a:effectRef idx="0"/>
          <a:fontRef idx="minor"/>
        </p:style>
        <p:txBody>
          <a:bodyPr lIns="0" rIns="0" tIns="0" bIns="0" anchor="t">
            <a:normAutofit/>
          </a:bodyPr>
          <a:p>
            <a:pPr defTabSz="914400">
              <a:lnSpc>
                <a:spcPts val="3359"/>
              </a:lnSpc>
              <a:tabLst>
                <a:tab algn="l" pos="0"/>
              </a:tabLst>
            </a:pPr>
            <a:r>
              <a:rPr lang="en-US" sz="2400" b="0" u="none" strike="noStrike">
                <a:solidFill>
                  <a:srgbClr val="5b7185"/>
                </a:solidFill>
                <a:effectLst/>
                <a:uFillTx/>
                <a:latin typeface="IBM Plex Mono"/>
                <a:ea typeface="IBM Plex Mono"/>
              </a:rPr>
              <a:t>→</a:t>
            </a:r>
            <a:endParaRPr lang="en-US" sz="2400" b="0" u="none" strike="noStrike">
              <a:solidFill>
                <a:srgbClr val="ffffff"/>
              </a:solidFill>
              <a:effectLst/>
              <a:uFillTx/>
              <a:latin typeface="Arial"/>
            </a:endParaRPr>
          </a:p>
        </p:txBody>
      </p:sp>
      <p:sp>
        <p:nvSpPr>
          <p:cNvPr id="175" name="Text 6"/>
          <p:cNvSpPr/>
          <p:nvPr/>
        </p:nvSpPr>
        <p:spPr>
          <a:xfrm>
            <a:off x="4367520" y="2887200"/>
            <a:ext cx="7221600" cy="1020600"/>
          </a:xfrm>
          <a:prstGeom prst="rect">
            <a:avLst/>
          </a:prstGeom>
          <a:noFill/>
          <a:ln w="0">
            <a:noFill/>
          </a:ln>
        </p:spPr>
        <p:style>
          <a:lnRef idx="0"/>
          <a:fillRef idx="0"/>
          <a:effectRef idx="0"/>
          <a:fontRef idx="minor"/>
        </p:style>
        <p:txBody>
          <a:bodyPr lIns="0" rIns="0" tIns="0" bIns="0" anchor="t">
            <a:normAutofit/>
          </a:bodyPr>
          <a:p>
            <a:pPr defTabSz="914400">
              <a:lnSpc>
                <a:spcPts val="3920"/>
              </a:lnSpc>
              <a:tabLst>
                <a:tab algn="l" pos="0"/>
              </a:tabLst>
            </a:pPr>
            <a:r>
              <a:rPr lang="en-US" sz="2800" b="1" u="none" strike="noStrike">
                <a:solidFill>
                  <a:srgbClr val="4f8cff"/>
                </a:solidFill>
                <a:effectLst/>
                <a:uFillTx/>
                <a:latin typeface="IBM Plex Mono"/>
                <a:ea typeface="IBM Plex Mono"/>
              </a:rPr>
              <a:t>1.208.925.819.614.629.174.706.176</a:t>
            </a:r>
            <a:endParaRPr lang="en-US" sz="2800" b="0" u="none" strike="noStrike">
              <a:solidFill>
                <a:srgbClr val="ffffff"/>
              </a:solidFill>
              <a:effectLst/>
              <a:uFillTx/>
              <a:latin typeface="Arial"/>
            </a:endParaRPr>
          </a:p>
        </p:txBody>
      </p:sp>
      <p:sp>
        <p:nvSpPr>
          <p:cNvPr id="176" name="Text 7"/>
          <p:cNvSpPr/>
          <p:nvPr/>
        </p:nvSpPr>
        <p:spPr>
          <a:xfrm>
            <a:off x="4367520" y="3921120"/>
            <a:ext cx="7221600" cy="238320"/>
          </a:xfrm>
          <a:prstGeom prst="rect">
            <a:avLst/>
          </a:prstGeom>
          <a:noFill/>
          <a:ln w="0">
            <a:noFill/>
          </a:ln>
        </p:spPr>
        <p:style>
          <a:lnRef idx="0"/>
          <a:fillRef idx="0"/>
          <a:effectRef idx="0"/>
          <a:fontRef idx="minor"/>
        </p:style>
        <p:txBody>
          <a:bodyPr lIns="0" rIns="0" tIns="0" bIns="0" anchor="t">
            <a:normAutofit/>
          </a:bodyPr>
          <a:p>
            <a:pPr defTabSz="914400">
              <a:lnSpc>
                <a:spcPts val="1681"/>
              </a:lnSpc>
              <a:tabLst>
                <a:tab algn="l" pos="0"/>
              </a:tabLst>
            </a:pPr>
            <a:r>
              <a:rPr lang="en-US" sz="1200" b="0" u="none" strike="noStrike">
                <a:solidFill>
                  <a:srgbClr val="5b7185"/>
                </a:solidFill>
                <a:effectLst/>
                <a:uFillTx/>
                <a:latin typeface="IBM Plex Sans"/>
                <a:ea typeface="IBM Plex Sans"/>
              </a:rPr>
              <a:t>indirizzi in un solo /48 assegnato a un operatore (2⁸⁰)</a:t>
            </a:r>
            <a:endParaRPr lang="en-US" sz="1200" b="0" u="none" strike="noStrike">
              <a:solidFill>
                <a:srgbClr val="ffffff"/>
              </a:solidFill>
              <a:effectLst/>
              <a:uFillTx/>
              <a:latin typeface="Arial"/>
            </a:endParaRPr>
          </a:p>
        </p:txBody>
      </p:sp>
      <p:sp>
        <p:nvSpPr>
          <p:cNvPr id="177" name="Text 8"/>
          <p:cNvSpPr/>
          <p:nvPr/>
        </p:nvSpPr>
        <p:spPr>
          <a:xfrm>
            <a:off x="812880" y="4337640"/>
            <a:ext cx="10883160" cy="825120"/>
          </a:xfrm>
          <a:prstGeom prst="rect">
            <a:avLst/>
          </a:prstGeom>
          <a:noFill/>
          <a:ln w="0">
            <a:noFill/>
          </a:ln>
        </p:spPr>
        <p:style>
          <a:lnRef idx="0"/>
          <a:fillRef idx="0"/>
          <a:effectRef idx="0"/>
          <a:fontRef idx="minor"/>
        </p:style>
        <p:txBody>
          <a:bodyPr lIns="0" rIns="0" tIns="0" bIns="0" anchor="t">
            <a:normAutofit/>
          </a:bodyPr>
          <a:p>
            <a:pPr defTabSz="914400">
              <a:lnSpc>
                <a:spcPts val="2100"/>
              </a:lnSpc>
              <a:tabLst>
                <a:tab algn="l" pos="0"/>
              </a:tabLst>
            </a:pPr>
            <a:r>
              <a:rPr lang="en-US" sz="1400" b="0" u="none" strike="noStrike">
                <a:solidFill>
                  <a:srgbClr val="c3ccd6"/>
                </a:solidFill>
                <a:effectLst/>
                <a:uFillTx/>
                <a:latin typeface="IBM Plex Sans"/>
                <a:ea typeface="IBM Plex Sans"/>
              </a:rPr>
              <a:t>Bloccare un IP alla volta, in un mondo così, è un guazzabuglio medioevale. Per fortuna Piracy Shield non si basa solo sull'IP: agisce anche sul blocco DNS/FQDN, e i tribunali ne stanno già estendendo i poteri a DNS e VPN esteri (sentenze TAR Lazio, luglio 2026). Guardie e ladri continuano — si è solo spostato il livello del gioco.</a:t>
            </a:r>
            <a:endParaRPr lang="en-US" sz="1400" b="0" u="none" strike="noStrike">
              <a:solidFill>
                <a:srgbClr val="ffffff"/>
              </a:solidFill>
              <a:effectLst/>
              <a:uFillTx/>
              <a:latin typeface="Arial"/>
            </a:endParaRPr>
          </a:p>
        </p:txBody>
      </p:sp>
      <p:sp>
        <p:nvSpPr>
          <p:cNvPr id="178" name="Text 9"/>
          <p:cNvSpPr/>
          <p:nvPr/>
        </p:nvSpPr>
        <p:spPr>
          <a:xfrm>
            <a:off x="812880" y="5849640"/>
            <a:ext cx="10883160" cy="220680"/>
          </a:xfrm>
          <a:prstGeom prst="rect">
            <a:avLst/>
          </a:prstGeom>
          <a:noFill/>
          <a:ln w="0">
            <a:noFill/>
          </a:ln>
        </p:spPr>
        <p:style>
          <a:lnRef idx="0"/>
          <a:fillRef idx="0"/>
          <a:effectRef idx="0"/>
          <a:fontRef idx="minor"/>
        </p:style>
        <p:txBody>
          <a:bodyPr lIns="0" rIns="0" tIns="0" bIns="0" anchor="t">
            <a:normAutofit/>
          </a:bodyPr>
          <a:p>
            <a:pPr defTabSz="914400">
              <a:lnSpc>
                <a:spcPts val="1539"/>
              </a:lnSpc>
              <a:tabLst>
                <a:tab algn="l" pos="0"/>
              </a:tabLst>
            </a:pPr>
            <a:r>
              <a:rPr lang="en-US" sz="1100" b="0" u="none" strike="noStrike">
                <a:solidFill>
                  <a:srgbClr val="5b7185"/>
                </a:solidFill>
                <a:effectLst/>
                <a:uFillTx/>
                <a:latin typeface="IBM Plex Sans"/>
                <a:ea typeface="IBM Plex Sans"/>
              </a:rPr>
              <a:t>(questa slide è una battuta tecnica, non un consiglio — please don't)</a:t>
            </a:r>
            <a:endParaRPr lang="en-US" sz="11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20</TotalTime>
  <Application>LibreOffice/25.8.5.2$Linux_X86_64 LibreOffice_project/580$Build-2</Application>
  <AppVersion>15.0000</AppVersion>
  <Words>0</Words>
  <Paragraphs>0</Paragraphs>
  <Company>PptxGenJS</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2026-09-21T23:28:09Z</dcterms:created>
  <dc:creator>PptxGenJS</dc:creator>
  <dc:description/>
  <dc:language>en-US</dc:language>
  <cp:lastModifiedBy/>
  <dcterms:modified xsi:type="dcterms:W3CDTF">2026-09-22T01:49:05Z</dcterms:modified>
  <cp:revision>7</cp:revision>
  <dc:subject>PptxGenJS Presentation</dc:subject>
  <dc:title>Next Generation Streaming: L'evoluzione di IPv6</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15</vt:i4>
  </property>
  <property fmtid="{D5CDD505-2E9C-101B-9397-08002B2CF9AE}" pid="3" name="PresentationFormat">
    <vt:lpwstr>On-screen Show (16:9)</vt:lpwstr>
  </property>
  <property fmtid="{D5CDD505-2E9C-101B-9397-08002B2CF9AE}" pid="4" name="Slides">
    <vt:i4>15</vt:i4>
  </property>
</Properties>
</file>